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64" r:id="rId5"/>
    <p:sldId id="366" r:id="rId6"/>
    <p:sldId id="274" r:id="rId7"/>
    <p:sldId id="326" r:id="rId8"/>
    <p:sldId id="407" r:id="rId9"/>
    <p:sldId id="273" r:id="rId10"/>
    <p:sldId id="347" r:id="rId11"/>
    <p:sldId id="327" r:id="rId12"/>
    <p:sldId id="398" r:id="rId13"/>
    <p:sldId id="372" r:id="rId14"/>
    <p:sldId id="391" r:id="rId15"/>
    <p:sldId id="408" r:id="rId16"/>
    <p:sldId id="399" r:id="rId17"/>
    <p:sldId id="409" r:id="rId18"/>
    <p:sldId id="410" r:id="rId19"/>
    <p:sldId id="411" r:id="rId20"/>
    <p:sldId id="259" r:id="rId21"/>
    <p:sldId id="412" r:id="rId22"/>
    <p:sldId id="261" r:id="rId23"/>
    <p:sldId id="262" r:id="rId24"/>
    <p:sldId id="263" r:id="rId25"/>
    <p:sldId id="405" r:id="rId26"/>
    <p:sldId id="270" r:id="rId27"/>
    <p:sldId id="413" r:id="rId28"/>
    <p:sldId id="265" r:id="rId29"/>
    <p:sldId id="414" r:id="rId30"/>
    <p:sldId id="415" r:id="rId31"/>
    <p:sldId id="416" r:id="rId32"/>
    <p:sldId id="289" r:id="rId33"/>
    <p:sldId id="292" r:id="rId34"/>
    <p:sldId id="293" r:id="rId35"/>
    <p:sldId id="417" r:id="rId36"/>
    <p:sldId id="294" r:id="rId37"/>
    <p:sldId id="296" r:id="rId38"/>
    <p:sldId id="418" r:id="rId39"/>
    <p:sldId id="297" r:id="rId40"/>
    <p:sldId id="298" r:id="rId41"/>
    <p:sldId id="299" r:id="rId42"/>
    <p:sldId id="300" r:id="rId43"/>
    <p:sldId id="302" r:id="rId44"/>
    <p:sldId id="421" r:id="rId45"/>
    <p:sldId id="404" r:id="rId46"/>
    <p:sldId id="422" r:id="rId47"/>
    <p:sldId id="272" r:id="rId48"/>
    <p:sldId id="406" r:id="rId49"/>
    <p:sldId id="390" r:id="rId50"/>
    <p:sldId id="423" r:id="rId51"/>
    <p:sldId id="320" r:id="rId52"/>
    <p:sldId id="34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423"/>
    <a:srgbClr val="15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7620" autoAdjust="0"/>
  </p:normalViewPr>
  <p:slideViewPr>
    <p:cSldViewPr snapToGrid="0" showGuides="1">
      <p:cViewPr varScale="1">
        <p:scale>
          <a:sx n="110" d="100"/>
          <a:sy n="110" d="100"/>
        </p:scale>
        <p:origin x="12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lecture builds the bridge from last week’s embeddings to deep sequential models — how computers remember context in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2144-2A74-F973-FAD0-76FBF538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5584C-BD0A-81E8-1F67-658C0F46A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302BE-335E-AEE8-17AC-3C49CEB7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Human language depends on order. “He unlocked the door with the ___” — we can’t predict the last word without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81F99-1BE0-5FA7-5AD4-596DFAA0C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81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DC71-6267-4708-A60F-C1F4C145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DDD8C-A30F-3CFF-1BD7-C7C61692E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A0748-0953-3AA1-807A-12200E38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Human language depends on order. “He unlocked the door with the ___” — we can’t predict the last word without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B2B7A-165E-92CE-F31A-F20B6B827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058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5FF5-42F9-56FE-6380-C16BDBF8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0FE59-CB33-D20B-C2DE-FB33DB2B0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D9E89-61B1-BCE7-FB2C-5A356BCF8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Unlike n-grams, RNNs use continuous representations — meaning carries over smoothly.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15D24-85EA-2E99-E3E3-D05C37221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307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Unlike n-grams, RNNs use continuous representations — meaning carries over smoothly.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613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A328-2673-3889-B7C3-02ECC01A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AE007-7737-FB0B-A71A-DFCFB2928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E9E58-B4CD-B197-6F17-8F9E3D0B0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571B1-3D0A-B4FB-35D9-9F95AEEEC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70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87202-BB0C-1322-F011-4C819DFF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31E5F-D6AC-47BA-0EC1-A8130EC0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FB54C-37A8-E25A-B00E-5E32F13C1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like giving the model the correct answer as context until it learns to stand on its 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72884-9D4B-48EE-DD0B-E222ABACF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82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CE28D-69A0-23F3-150D-25A70B495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89898-93A3-15DA-01A7-F9E224A16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CA92D-D569-982D-24A6-0E8502517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D8508-6A4F-FEDC-B683-5C14B44B0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2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2B626-6472-640B-1A1E-7224072F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4DD8F-5A27-6048-5E13-4BAE7C593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5CBE3-DC0A-C9D0-92B0-174FAA508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CF405-50DC-2783-9779-B40265E42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76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5A911-68CF-CCCB-78F0-8EFB86B96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585E0-3DBE-719F-104C-9CB4A7988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37264-A29C-5C3E-BE43-2169BC0E1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E968-4FA6-AA55-732C-04845FA62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853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72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337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Additive cell state enables stable gradient flow.</a:t>
            </a:r>
          </a:p>
          <a:p>
            <a:r>
              <a:rPr lang="en-GB" dirty="0"/>
              <a:t>Gates control what’s remembered or forgotten.</a:t>
            </a:r>
          </a:p>
          <a:p>
            <a:r>
              <a:rPr lang="en-GB" dirty="0"/>
              <a:t>Learn long-term dependencies (100+ timesteps).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94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E707-B44A-6ADE-F9A9-956B78CF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ECC0F-85AA-ECF6-EA39-F239AF28A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E10DB-77F0-EEE6-9048-755D770E2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Additive cell state enables stable gradient flow.</a:t>
            </a:r>
          </a:p>
          <a:p>
            <a:r>
              <a:rPr lang="en-GB" dirty="0"/>
              <a:t>Gates control what’s remembered or forgotten.</a:t>
            </a:r>
          </a:p>
          <a:p>
            <a:r>
              <a:rPr lang="en-GB" dirty="0"/>
              <a:t>Learn long-term dependencies (100+ timesteps).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BB41-6CCF-911A-B825-B04FA56EB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20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A881-5E53-2146-F871-4C856146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12FA8-3472-63BA-30D6-09392940D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CB891-5D1B-8942-C9CC-B9FEAA15F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GRUs are leaner , they often perform equally well with smaller datasets.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4BA9F-2251-75D3-9BE6-D8D293584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95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3EFB9-3CC1-8F1D-D7B9-55752574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98EF2-5990-8306-F2C3-02AA75FC6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B72C2-C8C8-227E-EAD1-68C5C3F50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CC43-91B6-748F-0CC7-29077F151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963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D4FEE-2D99-47EF-44C6-BC6A7132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0957A-3044-045D-4D8C-94FE10953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DA3C2-1735-E4EA-E77B-2B4902F48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DF7F3-CF32-456F-E5E9-C9DE9DB81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8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CA79A-A217-391C-D5D2-F0558643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C6D9B-AA3B-61C7-927C-EDD3CE56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231E1-8A99-91FE-58F0-CA0BFBE51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4A38-4890-AA5B-7316-2C42176B7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8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time your phone guesses the next word, that’s a neural language model at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2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Neural models solve the “combinatorial explosion” of n-grams by learning meaning in continuous space.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78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013D-111D-41E7-B6A0-777E68C7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D8BEC-B9BC-334E-045B-FE3762384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3C662-359A-FE01-A678-59CFC42A5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E3BE3-8113-31AB-3165-84FA15106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261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2C5BA-BE47-B014-00C2-5BA219360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CD305-F9C6-43DA-CB17-4A0BA977F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67868-90B1-DB70-ADB3-D669B8996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B5B03-99A7-162D-D605-0020236DB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2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797D-AE60-4BBE-AF29-A185934D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8E4AF-ED62-B061-C7BD-7FA19D7A4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24DF3-8169-6127-B94C-04FA03A7C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foundation. Each layer detects higher-level abstractions — from words to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39558-FBA7-C64A-E08E-5923CF96D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8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7FD5-50F4-7A97-8050-F1CC72DF0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36A10-AD94-597D-3376-C921FAC1D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E5375-AF0F-38A4-44A0-A69F042D2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0675C-1F57-B280-33AB-17174B6BB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26.svg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0.png"/><Relationship Id="rId4" Type="http://schemas.openxmlformats.org/officeDocument/2006/relationships/image" Target="../media/image40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.sv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.svg"/><Relationship Id="rId4" Type="http://schemas.openxmlformats.org/officeDocument/2006/relationships/image" Target="../media/image56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3.sv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12/11/2025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7C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30E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0257814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5033" y="266700"/>
            <a:ext cx="564197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7C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30E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149838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12/11/2025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9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3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3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jpg"/><Relationship Id="rId18" Type="http://schemas.openxmlformats.org/officeDocument/2006/relationships/image" Target="../media/image97.png"/><Relationship Id="rId26" Type="http://schemas.openxmlformats.org/officeDocument/2006/relationships/image" Target="../media/image105.jpg"/><Relationship Id="rId3" Type="http://schemas.openxmlformats.org/officeDocument/2006/relationships/image" Target="../media/image82.jpg"/><Relationship Id="rId21" Type="http://schemas.openxmlformats.org/officeDocument/2006/relationships/image" Target="../media/image100.png"/><Relationship Id="rId7" Type="http://schemas.openxmlformats.org/officeDocument/2006/relationships/image" Target="../media/image86.jp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jpg"/><Relationship Id="rId33" Type="http://schemas.openxmlformats.org/officeDocument/2006/relationships/image" Target="../media/image112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.jp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jpg"/><Relationship Id="rId5" Type="http://schemas.openxmlformats.org/officeDocument/2006/relationships/image" Target="../media/image84.jpg"/><Relationship Id="rId15" Type="http://schemas.openxmlformats.org/officeDocument/2006/relationships/image" Target="../media/image94.jpg"/><Relationship Id="rId23" Type="http://schemas.openxmlformats.org/officeDocument/2006/relationships/image" Target="../media/image102.png"/><Relationship Id="rId28" Type="http://schemas.openxmlformats.org/officeDocument/2006/relationships/image" Target="../media/image107.jpg"/><Relationship Id="rId10" Type="http://schemas.openxmlformats.org/officeDocument/2006/relationships/image" Target="../media/image89.jp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83.jpg"/><Relationship Id="rId9" Type="http://schemas.openxmlformats.org/officeDocument/2006/relationships/image" Target="../media/image88.jpg"/><Relationship Id="rId14" Type="http://schemas.openxmlformats.org/officeDocument/2006/relationships/image" Target="../media/image93.jpg"/><Relationship Id="rId22" Type="http://schemas.openxmlformats.org/officeDocument/2006/relationships/image" Target="../media/image101.png"/><Relationship Id="rId27" Type="http://schemas.openxmlformats.org/officeDocument/2006/relationships/image" Target="../media/image106.jpg"/><Relationship Id="rId30" Type="http://schemas.openxmlformats.org/officeDocument/2006/relationships/image" Target="../media/image109.png"/><Relationship Id="rId8" Type="http://schemas.openxmlformats.org/officeDocument/2006/relationships/image" Target="../media/image8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5.png"/><Relationship Id="rId7" Type="http://schemas.openxmlformats.org/officeDocument/2006/relationships/image" Target="../media/image1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01.png"/><Relationship Id="rId26" Type="http://schemas.openxmlformats.org/officeDocument/2006/relationships/image" Target="../media/image126.jpg"/><Relationship Id="rId3" Type="http://schemas.openxmlformats.org/officeDocument/2006/relationships/image" Target="../media/image120.jpg"/><Relationship Id="rId21" Type="http://schemas.openxmlformats.org/officeDocument/2006/relationships/image" Target="../media/image104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17" Type="http://schemas.openxmlformats.org/officeDocument/2006/relationships/image" Target="../media/image100.png"/><Relationship Id="rId25" Type="http://schemas.openxmlformats.org/officeDocument/2006/relationships/image" Target="../media/image87.jpg"/><Relationship Id="rId33" Type="http://schemas.openxmlformats.org/officeDocument/2006/relationships/image" Target="../media/image133.jpg"/><Relationship Id="rId2" Type="http://schemas.openxmlformats.org/officeDocument/2006/relationships/image" Target="../media/image119.jpg"/><Relationship Id="rId16" Type="http://schemas.openxmlformats.org/officeDocument/2006/relationships/image" Target="../media/image108.jpg"/><Relationship Id="rId20" Type="http://schemas.openxmlformats.org/officeDocument/2006/relationships/image" Target="../media/image103.png"/><Relationship Id="rId29" Type="http://schemas.openxmlformats.org/officeDocument/2006/relationships/image" Target="../media/image129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jpg"/><Relationship Id="rId11" Type="http://schemas.openxmlformats.org/officeDocument/2006/relationships/image" Target="../media/image99.png"/><Relationship Id="rId24" Type="http://schemas.openxmlformats.org/officeDocument/2006/relationships/image" Target="../media/image90.png"/><Relationship Id="rId32" Type="http://schemas.openxmlformats.org/officeDocument/2006/relationships/image" Target="../media/image132.jpg"/><Relationship Id="rId5" Type="http://schemas.openxmlformats.org/officeDocument/2006/relationships/image" Target="../media/image122.jpg"/><Relationship Id="rId15" Type="http://schemas.openxmlformats.org/officeDocument/2006/relationships/image" Target="../media/image107.jpg"/><Relationship Id="rId23" Type="http://schemas.openxmlformats.org/officeDocument/2006/relationships/image" Target="../media/image106.jpg"/><Relationship Id="rId28" Type="http://schemas.openxmlformats.org/officeDocument/2006/relationships/image" Target="../media/image128.jpg"/><Relationship Id="rId10" Type="http://schemas.openxmlformats.org/officeDocument/2006/relationships/image" Target="../media/image97.png"/><Relationship Id="rId19" Type="http://schemas.openxmlformats.org/officeDocument/2006/relationships/image" Target="../media/image102.png"/><Relationship Id="rId31" Type="http://schemas.openxmlformats.org/officeDocument/2006/relationships/image" Target="../media/image131.jpg"/><Relationship Id="rId4" Type="http://schemas.openxmlformats.org/officeDocument/2006/relationships/image" Target="../media/image121.jp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Relationship Id="rId22" Type="http://schemas.openxmlformats.org/officeDocument/2006/relationships/image" Target="../media/image105.jpg"/><Relationship Id="rId27" Type="http://schemas.openxmlformats.org/officeDocument/2006/relationships/image" Target="../media/image127.jpg"/><Relationship Id="rId30" Type="http://schemas.openxmlformats.org/officeDocument/2006/relationships/image" Target="../media/image130.jpg"/><Relationship Id="rId8" Type="http://schemas.openxmlformats.org/officeDocument/2006/relationships/image" Target="../media/image9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01.png"/><Relationship Id="rId26" Type="http://schemas.openxmlformats.org/officeDocument/2006/relationships/image" Target="../media/image126.jpg"/><Relationship Id="rId3" Type="http://schemas.openxmlformats.org/officeDocument/2006/relationships/image" Target="../media/image120.jpg"/><Relationship Id="rId21" Type="http://schemas.openxmlformats.org/officeDocument/2006/relationships/image" Target="../media/image104.jpg"/><Relationship Id="rId34" Type="http://schemas.openxmlformats.org/officeDocument/2006/relationships/image" Target="../media/image133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17" Type="http://schemas.openxmlformats.org/officeDocument/2006/relationships/image" Target="../media/image100.png"/><Relationship Id="rId25" Type="http://schemas.openxmlformats.org/officeDocument/2006/relationships/image" Target="../media/image87.jpg"/><Relationship Id="rId33" Type="http://schemas.openxmlformats.org/officeDocument/2006/relationships/image" Target="../media/image134.jpg"/><Relationship Id="rId2" Type="http://schemas.openxmlformats.org/officeDocument/2006/relationships/image" Target="../media/image119.jpg"/><Relationship Id="rId16" Type="http://schemas.openxmlformats.org/officeDocument/2006/relationships/image" Target="../media/image108.jpg"/><Relationship Id="rId20" Type="http://schemas.openxmlformats.org/officeDocument/2006/relationships/image" Target="../media/image103.png"/><Relationship Id="rId29" Type="http://schemas.openxmlformats.org/officeDocument/2006/relationships/image" Target="../media/image129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jpg"/><Relationship Id="rId11" Type="http://schemas.openxmlformats.org/officeDocument/2006/relationships/image" Target="../media/image99.png"/><Relationship Id="rId24" Type="http://schemas.openxmlformats.org/officeDocument/2006/relationships/image" Target="../media/image90.png"/><Relationship Id="rId32" Type="http://schemas.openxmlformats.org/officeDocument/2006/relationships/image" Target="../media/image132.jpg"/><Relationship Id="rId5" Type="http://schemas.openxmlformats.org/officeDocument/2006/relationships/image" Target="../media/image122.jpg"/><Relationship Id="rId15" Type="http://schemas.openxmlformats.org/officeDocument/2006/relationships/image" Target="../media/image107.jpg"/><Relationship Id="rId23" Type="http://schemas.openxmlformats.org/officeDocument/2006/relationships/image" Target="../media/image106.jpg"/><Relationship Id="rId28" Type="http://schemas.openxmlformats.org/officeDocument/2006/relationships/image" Target="../media/image128.jpg"/><Relationship Id="rId10" Type="http://schemas.openxmlformats.org/officeDocument/2006/relationships/image" Target="../media/image97.png"/><Relationship Id="rId19" Type="http://schemas.openxmlformats.org/officeDocument/2006/relationships/image" Target="../media/image102.png"/><Relationship Id="rId31" Type="http://schemas.openxmlformats.org/officeDocument/2006/relationships/image" Target="../media/image131.jpg"/><Relationship Id="rId4" Type="http://schemas.openxmlformats.org/officeDocument/2006/relationships/image" Target="../media/image121.jp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Relationship Id="rId22" Type="http://schemas.openxmlformats.org/officeDocument/2006/relationships/image" Target="../media/image105.jpg"/><Relationship Id="rId27" Type="http://schemas.openxmlformats.org/officeDocument/2006/relationships/image" Target="../media/image127.jpg"/><Relationship Id="rId30" Type="http://schemas.openxmlformats.org/officeDocument/2006/relationships/image" Target="../media/image130.jpg"/><Relationship Id="rId8" Type="http://schemas.openxmlformats.org/officeDocument/2006/relationships/image" Target="../media/image94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01.png"/><Relationship Id="rId26" Type="http://schemas.openxmlformats.org/officeDocument/2006/relationships/image" Target="../media/image126.jpg"/><Relationship Id="rId3" Type="http://schemas.openxmlformats.org/officeDocument/2006/relationships/image" Target="../media/image120.jpg"/><Relationship Id="rId21" Type="http://schemas.openxmlformats.org/officeDocument/2006/relationships/image" Target="../media/image104.jpg"/><Relationship Id="rId34" Type="http://schemas.openxmlformats.org/officeDocument/2006/relationships/image" Target="../media/image133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17" Type="http://schemas.openxmlformats.org/officeDocument/2006/relationships/image" Target="../media/image100.png"/><Relationship Id="rId25" Type="http://schemas.openxmlformats.org/officeDocument/2006/relationships/image" Target="../media/image87.jpg"/><Relationship Id="rId33" Type="http://schemas.openxmlformats.org/officeDocument/2006/relationships/image" Target="../media/image134.jpg"/><Relationship Id="rId2" Type="http://schemas.openxmlformats.org/officeDocument/2006/relationships/image" Target="../media/image119.jpg"/><Relationship Id="rId16" Type="http://schemas.openxmlformats.org/officeDocument/2006/relationships/image" Target="../media/image108.jpg"/><Relationship Id="rId20" Type="http://schemas.openxmlformats.org/officeDocument/2006/relationships/image" Target="../media/image103.png"/><Relationship Id="rId29" Type="http://schemas.openxmlformats.org/officeDocument/2006/relationships/image" Target="../media/image129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jpg"/><Relationship Id="rId11" Type="http://schemas.openxmlformats.org/officeDocument/2006/relationships/image" Target="../media/image99.png"/><Relationship Id="rId24" Type="http://schemas.openxmlformats.org/officeDocument/2006/relationships/image" Target="../media/image90.png"/><Relationship Id="rId32" Type="http://schemas.openxmlformats.org/officeDocument/2006/relationships/image" Target="../media/image132.jpg"/><Relationship Id="rId5" Type="http://schemas.openxmlformats.org/officeDocument/2006/relationships/image" Target="../media/image122.jpg"/><Relationship Id="rId15" Type="http://schemas.openxmlformats.org/officeDocument/2006/relationships/image" Target="../media/image107.jpg"/><Relationship Id="rId23" Type="http://schemas.openxmlformats.org/officeDocument/2006/relationships/image" Target="../media/image106.jpg"/><Relationship Id="rId28" Type="http://schemas.openxmlformats.org/officeDocument/2006/relationships/image" Target="../media/image128.jpg"/><Relationship Id="rId10" Type="http://schemas.openxmlformats.org/officeDocument/2006/relationships/image" Target="../media/image97.png"/><Relationship Id="rId19" Type="http://schemas.openxmlformats.org/officeDocument/2006/relationships/image" Target="../media/image102.png"/><Relationship Id="rId31" Type="http://schemas.openxmlformats.org/officeDocument/2006/relationships/image" Target="../media/image131.jpg"/><Relationship Id="rId4" Type="http://schemas.openxmlformats.org/officeDocument/2006/relationships/image" Target="../media/image121.jp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Relationship Id="rId22" Type="http://schemas.openxmlformats.org/officeDocument/2006/relationships/image" Target="../media/image105.jpg"/><Relationship Id="rId27" Type="http://schemas.openxmlformats.org/officeDocument/2006/relationships/image" Target="../media/image127.jpg"/><Relationship Id="rId30" Type="http://schemas.openxmlformats.org/officeDocument/2006/relationships/image" Target="../media/image130.jpg"/><Relationship Id="rId8" Type="http://schemas.openxmlformats.org/officeDocument/2006/relationships/image" Target="../media/image94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01.png"/><Relationship Id="rId26" Type="http://schemas.openxmlformats.org/officeDocument/2006/relationships/image" Target="../media/image126.jpg"/><Relationship Id="rId3" Type="http://schemas.openxmlformats.org/officeDocument/2006/relationships/image" Target="../media/image120.jpg"/><Relationship Id="rId21" Type="http://schemas.openxmlformats.org/officeDocument/2006/relationships/image" Target="../media/image104.jpg"/><Relationship Id="rId34" Type="http://schemas.openxmlformats.org/officeDocument/2006/relationships/image" Target="../media/image133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17" Type="http://schemas.openxmlformats.org/officeDocument/2006/relationships/image" Target="../media/image100.png"/><Relationship Id="rId25" Type="http://schemas.openxmlformats.org/officeDocument/2006/relationships/image" Target="../media/image87.jpg"/><Relationship Id="rId33" Type="http://schemas.openxmlformats.org/officeDocument/2006/relationships/image" Target="../media/image134.jpg"/><Relationship Id="rId2" Type="http://schemas.openxmlformats.org/officeDocument/2006/relationships/image" Target="../media/image119.jpg"/><Relationship Id="rId16" Type="http://schemas.openxmlformats.org/officeDocument/2006/relationships/image" Target="../media/image108.jpg"/><Relationship Id="rId20" Type="http://schemas.openxmlformats.org/officeDocument/2006/relationships/image" Target="../media/image103.png"/><Relationship Id="rId29" Type="http://schemas.openxmlformats.org/officeDocument/2006/relationships/image" Target="../media/image129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jpg"/><Relationship Id="rId11" Type="http://schemas.openxmlformats.org/officeDocument/2006/relationships/image" Target="../media/image99.png"/><Relationship Id="rId24" Type="http://schemas.openxmlformats.org/officeDocument/2006/relationships/image" Target="../media/image90.png"/><Relationship Id="rId32" Type="http://schemas.openxmlformats.org/officeDocument/2006/relationships/image" Target="../media/image132.jpg"/><Relationship Id="rId5" Type="http://schemas.openxmlformats.org/officeDocument/2006/relationships/image" Target="../media/image122.jpg"/><Relationship Id="rId15" Type="http://schemas.openxmlformats.org/officeDocument/2006/relationships/image" Target="../media/image107.jpg"/><Relationship Id="rId23" Type="http://schemas.openxmlformats.org/officeDocument/2006/relationships/image" Target="../media/image106.jpg"/><Relationship Id="rId28" Type="http://schemas.openxmlformats.org/officeDocument/2006/relationships/image" Target="../media/image128.jpg"/><Relationship Id="rId10" Type="http://schemas.openxmlformats.org/officeDocument/2006/relationships/image" Target="../media/image97.png"/><Relationship Id="rId19" Type="http://schemas.openxmlformats.org/officeDocument/2006/relationships/image" Target="../media/image102.png"/><Relationship Id="rId31" Type="http://schemas.openxmlformats.org/officeDocument/2006/relationships/image" Target="../media/image131.jpg"/><Relationship Id="rId4" Type="http://schemas.openxmlformats.org/officeDocument/2006/relationships/image" Target="../media/image121.jp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Relationship Id="rId22" Type="http://schemas.openxmlformats.org/officeDocument/2006/relationships/image" Target="../media/image105.jpg"/><Relationship Id="rId27" Type="http://schemas.openxmlformats.org/officeDocument/2006/relationships/image" Target="../media/image127.jpg"/><Relationship Id="rId30" Type="http://schemas.openxmlformats.org/officeDocument/2006/relationships/image" Target="../media/image130.jpg"/><Relationship Id="rId8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8.jpg"/><Relationship Id="rId3" Type="http://schemas.openxmlformats.org/officeDocument/2006/relationships/image" Target="../media/image136.jpg"/><Relationship Id="rId7" Type="http://schemas.openxmlformats.org/officeDocument/2006/relationships/image" Target="../media/image101.png"/><Relationship Id="rId12" Type="http://schemas.openxmlformats.org/officeDocument/2006/relationships/image" Target="../media/image141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png"/><Relationship Id="rId11" Type="http://schemas.openxmlformats.org/officeDocument/2006/relationships/image" Target="../media/image140.png"/><Relationship Id="rId5" Type="http://schemas.openxmlformats.org/officeDocument/2006/relationships/image" Target="../media/image138.jpg"/><Relationship Id="rId10" Type="http://schemas.openxmlformats.org/officeDocument/2006/relationships/image" Target="../media/image139.png"/><Relationship Id="rId4" Type="http://schemas.openxmlformats.org/officeDocument/2006/relationships/image" Target="../media/image137.jpg"/><Relationship Id="rId9" Type="http://schemas.openxmlformats.org/officeDocument/2006/relationships/image" Target="../media/image110.png"/><Relationship Id="rId14" Type="http://schemas.openxmlformats.org/officeDocument/2006/relationships/image" Target="../media/image14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01.png"/><Relationship Id="rId26" Type="http://schemas.openxmlformats.org/officeDocument/2006/relationships/image" Target="../media/image126.jpg"/><Relationship Id="rId3" Type="http://schemas.openxmlformats.org/officeDocument/2006/relationships/image" Target="../media/image120.jpg"/><Relationship Id="rId21" Type="http://schemas.openxmlformats.org/officeDocument/2006/relationships/image" Target="../media/image104.jpg"/><Relationship Id="rId34" Type="http://schemas.openxmlformats.org/officeDocument/2006/relationships/image" Target="../media/image143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17" Type="http://schemas.openxmlformats.org/officeDocument/2006/relationships/image" Target="../media/image100.png"/><Relationship Id="rId25" Type="http://schemas.openxmlformats.org/officeDocument/2006/relationships/image" Target="../media/image87.jpg"/><Relationship Id="rId33" Type="http://schemas.openxmlformats.org/officeDocument/2006/relationships/image" Target="../media/image133.jpg"/><Relationship Id="rId2" Type="http://schemas.openxmlformats.org/officeDocument/2006/relationships/image" Target="../media/image119.jpg"/><Relationship Id="rId16" Type="http://schemas.openxmlformats.org/officeDocument/2006/relationships/image" Target="../media/image108.jpg"/><Relationship Id="rId20" Type="http://schemas.openxmlformats.org/officeDocument/2006/relationships/image" Target="../media/image103.png"/><Relationship Id="rId29" Type="http://schemas.openxmlformats.org/officeDocument/2006/relationships/image" Target="../media/image129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jpg"/><Relationship Id="rId11" Type="http://schemas.openxmlformats.org/officeDocument/2006/relationships/image" Target="../media/image99.png"/><Relationship Id="rId24" Type="http://schemas.openxmlformats.org/officeDocument/2006/relationships/image" Target="../media/image90.png"/><Relationship Id="rId32" Type="http://schemas.openxmlformats.org/officeDocument/2006/relationships/image" Target="../media/image132.jpg"/><Relationship Id="rId5" Type="http://schemas.openxmlformats.org/officeDocument/2006/relationships/image" Target="../media/image122.jpg"/><Relationship Id="rId15" Type="http://schemas.openxmlformats.org/officeDocument/2006/relationships/image" Target="../media/image107.jpg"/><Relationship Id="rId23" Type="http://schemas.openxmlformats.org/officeDocument/2006/relationships/image" Target="../media/image106.jpg"/><Relationship Id="rId28" Type="http://schemas.openxmlformats.org/officeDocument/2006/relationships/image" Target="../media/image128.jpg"/><Relationship Id="rId10" Type="http://schemas.openxmlformats.org/officeDocument/2006/relationships/image" Target="../media/image97.png"/><Relationship Id="rId19" Type="http://schemas.openxmlformats.org/officeDocument/2006/relationships/image" Target="../media/image102.png"/><Relationship Id="rId31" Type="http://schemas.openxmlformats.org/officeDocument/2006/relationships/image" Target="../media/image131.jpg"/><Relationship Id="rId4" Type="http://schemas.openxmlformats.org/officeDocument/2006/relationships/image" Target="../media/image121.jp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Relationship Id="rId22" Type="http://schemas.openxmlformats.org/officeDocument/2006/relationships/image" Target="../media/image105.jpg"/><Relationship Id="rId27" Type="http://schemas.openxmlformats.org/officeDocument/2006/relationships/image" Target="../media/image127.jpg"/><Relationship Id="rId30" Type="http://schemas.openxmlformats.org/officeDocument/2006/relationships/image" Target="../media/image130.jpg"/><Relationship Id="rId8" Type="http://schemas.openxmlformats.org/officeDocument/2006/relationships/image" Target="../media/image9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49.png"/><Relationship Id="rId3" Type="http://schemas.openxmlformats.org/officeDocument/2006/relationships/image" Target="../media/image104.jpg"/><Relationship Id="rId7" Type="http://schemas.openxmlformats.org/officeDocument/2006/relationships/image" Target="../media/image101.png"/><Relationship Id="rId12" Type="http://schemas.openxmlformats.org/officeDocument/2006/relationships/image" Target="../media/image147.png"/><Relationship Id="rId2" Type="http://schemas.openxmlformats.org/officeDocument/2006/relationships/image" Target="../media/image107.jp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png"/><Relationship Id="rId11" Type="http://schemas.openxmlformats.org/officeDocument/2006/relationships/image" Target="../media/image130.jpg"/><Relationship Id="rId5" Type="http://schemas.openxmlformats.org/officeDocument/2006/relationships/image" Target="../media/image106.jpg"/><Relationship Id="rId15" Type="http://schemas.openxmlformats.org/officeDocument/2006/relationships/image" Target="../media/image151.png"/><Relationship Id="rId10" Type="http://schemas.openxmlformats.org/officeDocument/2006/relationships/image" Target="../media/image146.jpg"/><Relationship Id="rId4" Type="http://schemas.openxmlformats.org/officeDocument/2006/relationships/image" Target="../media/image105.jpg"/><Relationship Id="rId9" Type="http://schemas.openxmlformats.org/officeDocument/2006/relationships/image" Target="../media/image109.png"/><Relationship Id="rId1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jpg"/><Relationship Id="rId7" Type="http://schemas.openxmlformats.org/officeDocument/2006/relationships/image" Target="../media/image101.png"/><Relationship Id="rId12" Type="http://schemas.openxmlformats.org/officeDocument/2006/relationships/image" Target="../media/image132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png"/><Relationship Id="rId11" Type="http://schemas.openxmlformats.org/officeDocument/2006/relationships/image" Target="../media/image130.jpg"/><Relationship Id="rId5" Type="http://schemas.openxmlformats.org/officeDocument/2006/relationships/image" Target="../media/image106.jpg"/><Relationship Id="rId10" Type="http://schemas.openxmlformats.org/officeDocument/2006/relationships/image" Target="../media/image146.jpg"/><Relationship Id="rId4" Type="http://schemas.openxmlformats.org/officeDocument/2006/relationships/image" Target="../media/image105.jpg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62/089976600300015015" TargetMode="External"/><Relationship Id="rId7" Type="http://schemas.openxmlformats.org/officeDocument/2006/relationships/image" Target="../media/image159.png"/><Relationship Id="rId2" Type="http://schemas.openxmlformats.org/officeDocument/2006/relationships/hyperlink" Target="https://www.bioinf.jku.at/publications/older/2604.pdf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colah.github.io/posts/2015-08-Understanding-LSTM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colah.github.io/posts/2015-08-Understanding-LSTM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wmt16/pdf/W16-2301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www.statmt.org/wmt18/pdf/WMT028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6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08" y="2154775"/>
            <a:ext cx="7984318" cy="1155908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Neural Language Models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ADF117-0CA0-5F6C-A095-EBFA4185EE27}"/>
              </a:ext>
            </a:extLst>
          </p:cNvPr>
          <p:cNvSpPr txBox="1">
            <a:spLocks/>
          </p:cNvSpPr>
          <p:nvPr/>
        </p:nvSpPr>
        <p:spPr>
          <a:xfrm>
            <a:off x="2493144" y="1215441"/>
            <a:ext cx="6952089" cy="41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Week 6</a:t>
            </a:r>
          </a:p>
        </p:txBody>
      </p:sp>
      <p:pic>
        <p:nvPicPr>
          <p:cNvPr id="5" name="Picture 2" descr="Neural network language models as models of human language processing and  cognition more generally — EvLab">
            <a:extLst>
              <a:ext uri="{FF2B5EF4-FFF2-40B4-BE49-F238E27FC236}">
                <a16:creationId xmlns:a16="http://schemas.microsoft.com/office/drawing/2014/main" id="{986F9610-AF69-583A-C288-175B76D69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061" y="0"/>
            <a:ext cx="2279939" cy="165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8FEB-D6A7-7B74-FE3B-1ABE2239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807B44-5909-71C3-CDFA-E2ABAA823B7D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AFE42F-521E-13BB-1ED4-9D3890E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Basic Structure of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5E8AD-B4F1-50CA-EFB1-3C845098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DAF9D7-35F7-B9EC-6EF4-960D7746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36670"/>
              </p:ext>
            </p:extLst>
          </p:nvPr>
        </p:nvGraphicFramePr>
        <p:xfrm>
          <a:off x="369916" y="1180127"/>
          <a:ext cx="11110884" cy="293243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471850">
                  <a:extLst>
                    <a:ext uri="{9D8B030D-6E8A-4147-A177-3AD203B41FA5}">
                      <a16:colId xmlns:a16="http://schemas.microsoft.com/office/drawing/2014/main" val="4260423472"/>
                    </a:ext>
                  </a:extLst>
                </a:gridCol>
                <a:gridCol w="8639034">
                  <a:extLst>
                    <a:ext uri="{9D8B030D-6E8A-4147-A177-3AD203B41FA5}">
                      <a16:colId xmlns:a16="http://schemas.microsoft.com/office/drawing/2014/main" val="2137773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Layer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Purpose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23932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Input layer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Takes in the raw data (e.g., pixels from an image, </a:t>
                      </a:r>
                      <a:r>
                        <a:rPr lang="en-GB" sz="2400" kern="100" dirty="0">
                          <a:effectLst/>
                          <a:highlight>
                            <a:srgbClr val="FFFF00"/>
                          </a:highlight>
                        </a:rPr>
                        <a:t>words from text</a:t>
                      </a:r>
                      <a:r>
                        <a:rPr lang="en-GB" sz="2400" kern="100" dirty="0">
                          <a:effectLst/>
                        </a:rPr>
                        <a:t>, numbers from a dataset).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07047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Hidden layers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Perform mathematical transformations to extract patterns or relationships in the data.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6421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Output layer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Produces the final prediction or classification (e.g., “cat” vs “dog,” or a numerical value).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711723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C215E1-A8A3-1104-BE32-D393C800038A}"/>
              </a:ext>
            </a:extLst>
          </p:cNvPr>
          <p:cNvSpPr txBox="1"/>
          <p:nvPr/>
        </p:nvSpPr>
        <p:spPr>
          <a:xfrm>
            <a:off x="369916" y="4600530"/>
            <a:ext cx="10389523" cy="77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Each connection between neurons has a </a:t>
            </a:r>
            <a:r>
              <a:rPr lang="en-GB" sz="20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weight</a:t>
            </a:r>
            <a:r>
              <a:rPr lang="en-GB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and each neuron has a </a:t>
            </a:r>
            <a:r>
              <a:rPr lang="en-GB" sz="20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bias</a:t>
            </a:r>
            <a:r>
              <a:rPr lang="en-GB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Together they determine how much influence one neuron’s output has on another.</a:t>
            </a:r>
          </a:p>
        </p:txBody>
      </p:sp>
    </p:spTree>
    <p:extLst>
      <p:ext uri="{BB962C8B-B14F-4D97-AF65-F5344CB8AC3E}">
        <p14:creationId xmlns:p14="http://schemas.microsoft.com/office/powerpoint/2010/main" val="13956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8600E-26AD-69C7-C448-7EDEF18D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E75DB1-5ACF-73D6-3478-41312FE0A1D2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46412E-1FC7-D70B-2539-D99DD63B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Structure of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B85F2-BBC6-ACEC-98F2-1A471297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2E92B-98FB-0BEE-A110-C8AB087B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7" y="1055212"/>
            <a:ext cx="10326303" cy="4637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738F1-A9A0-FCCA-AEAE-260904744EE8}"/>
              </a:ext>
            </a:extLst>
          </p:cNvPr>
          <p:cNvSpPr txBox="1"/>
          <p:nvPr/>
        </p:nvSpPr>
        <p:spPr>
          <a:xfrm>
            <a:off x="2893907" y="5842609"/>
            <a:ext cx="674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basic feedforward diagram — input → hidden → output</a:t>
            </a:r>
          </a:p>
        </p:txBody>
      </p:sp>
    </p:spTree>
    <p:extLst>
      <p:ext uri="{BB962C8B-B14F-4D97-AF65-F5344CB8AC3E}">
        <p14:creationId xmlns:p14="http://schemas.microsoft.com/office/powerpoint/2010/main" val="38190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F9CD2-CB7F-C8C3-4E02-BD00CDD1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7C83A7-04EE-F4F9-9F5A-C6D6BC912C5A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Each weight starts as a small random number.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We show the model examples and measure how wrong it is using a </a:t>
            </a:r>
            <a:r>
              <a:rPr lang="en-GB" sz="2800" b="1" dirty="0"/>
              <a:t>loss function</a:t>
            </a:r>
            <a:r>
              <a:rPr lang="en-GB" sz="2800" dirty="0"/>
              <a:t> (often </a:t>
            </a:r>
            <a:r>
              <a:rPr lang="en-GB" sz="2800" i="1" dirty="0"/>
              <a:t>cross-entropy loss</a:t>
            </a:r>
            <a:r>
              <a:rPr lang="en-GB" sz="2800" dirty="0"/>
              <a:t>).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Then we update weights using </a:t>
            </a:r>
            <a:r>
              <a:rPr lang="en-GB" sz="2800" b="1" dirty="0"/>
              <a:t>backpropagation</a:t>
            </a:r>
            <a:r>
              <a:rPr lang="en-GB" sz="2800" dirty="0"/>
              <a:t>, a clever use of the </a:t>
            </a:r>
            <a:r>
              <a:rPr lang="en-GB" sz="2800" b="1" dirty="0"/>
              <a:t>chain rule</a:t>
            </a:r>
            <a:r>
              <a:rPr lang="en-GB" sz="2800" dirty="0"/>
              <a:t> from calculus.</a:t>
            </a:r>
          </a:p>
          <a:p>
            <a:pPr marL="1828800" lvl="3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000" dirty="0"/>
              <a:t>Forward pass → make a prediction</a:t>
            </a:r>
          </a:p>
          <a:p>
            <a:pPr marL="1828800" lvl="3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000" dirty="0"/>
              <a:t>Compare to correct answer → compute loss</a:t>
            </a:r>
          </a:p>
          <a:p>
            <a:pPr marL="1828800" lvl="3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000" dirty="0"/>
              <a:t>Backward pass → adjust weights slightly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After thousands of small corrections, the network “figures out” good weights.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86976F-43DA-BB2B-65A2-871E5A93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How the Network Learns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E1DF13-4C88-6664-DA60-3EEB01C3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2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C470-D9BD-A918-126E-98C4D5CE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106D7E-17BB-268B-2167-47FD579DC2DC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Feed-forward networks see each input separately, they forget what came before.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But language is </a:t>
            </a:r>
            <a:r>
              <a:rPr lang="en-GB" sz="2000" b="1" dirty="0"/>
              <a:t>sequential</a:t>
            </a:r>
            <a:endParaRPr lang="en-GB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Feedforward networks: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Handle fixed-size inputs only.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Forget previous inputs , </a:t>
            </a:r>
            <a:r>
              <a:rPr lang="en-GB" sz="2000" b="1" dirty="0">
                <a:solidFill>
                  <a:srgbClr val="FF0000"/>
                </a:solidFill>
              </a:rPr>
              <a:t>no memory</a:t>
            </a:r>
            <a:r>
              <a:rPr lang="en-GB" sz="2000" dirty="0"/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Poor for sequential data (text, audio, etc.).</a:t>
            </a:r>
          </a:p>
          <a:p>
            <a:pPr lvl="2"/>
            <a:endParaRPr lang="en-GB" sz="2000" dirty="0"/>
          </a:p>
          <a:p>
            <a:pPr algn="ctr"/>
            <a:r>
              <a:rPr lang="en-GB" sz="3200" dirty="0">
                <a:highlight>
                  <a:srgbClr val="FFFF00"/>
                </a:highlight>
              </a:rPr>
              <a:t>“I bought a loaf of ___” → depends on previous words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1A731E-048C-5CA4-D52B-61366546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Limitations of Feedforward Networks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B6FF4-AE63-8F8D-5638-C2E82D7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A2532-E176-7336-60E1-CBE8128F90DD}"/>
              </a:ext>
            </a:extLst>
          </p:cNvPr>
          <p:cNvSpPr txBox="1"/>
          <p:nvPr/>
        </p:nvSpPr>
        <p:spPr>
          <a:xfrm>
            <a:off x="2032000" y="5923976"/>
            <a:ext cx="907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Even Word2Vec is only able to create word similarities, ther</a:t>
            </a:r>
            <a:r>
              <a:rPr lang="en-GB" b="1" dirty="0">
                <a:solidFill>
                  <a:srgbClr val="FF0000"/>
                </a:solidFill>
              </a:rPr>
              <a:t>e is  no contextual  memory</a:t>
            </a:r>
          </a:p>
        </p:txBody>
      </p:sp>
    </p:spTree>
    <p:extLst>
      <p:ext uri="{BB962C8B-B14F-4D97-AF65-F5344CB8AC3E}">
        <p14:creationId xmlns:p14="http://schemas.microsoft.com/office/powerpoint/2010/main" val="41631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220C-72BB-9173-B0DD-148AC8CE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4DD2B8-1B22-3511-3B2C-8853A83A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RECURRENT NEURAL NETWORKS (RNNs)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24120-C742-B48B-A5F3-AA57C287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0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96AF0-8E46-7F5E-283F-4A63A6DC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583A9D-7B49-C77B-9561-BBD582B57568}"/>
                  </a:ext>
                </a:extLst>
              </p:cNvPr>
              <p:cNvSpPr txBox="1"/>
              <p:nvPr/>
            </p:nvSpPr>
            <p:spPr>
              <a:xfrm>
                <a:off x="243840" y="1165612"/>
                <a:ext cx="11418771" cy="49359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800" dirty="0"/>
                  <a:t>An </a:t>
                </a:r>
                <a:r>
                  <a:rPr lang="en-GB" sz="2800" b="1" dirty="0"/>
                  <a:t>RNN</a:t>
                </a:r>
                <a:r>
                  <a:rPr lang="en-GB" sz="2800" dirty="0"/>
                  <a:t> introduces a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sz="3200" b="1" dirty="0"/>
                  <a:t> </a:t>
                </a:r>
                <a:r>
                  <a:rPr lang="en-GB" sz="2800" dirty="0"/>
                  <a:t>that carries information across timesteps.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800" dirty="0"/>
                  <a:t>Each step processes the </a:t>
                </a:r>
                <a:r>
                  <a:rPr lang="en-GB" sz="2800" b="1" dirty="0"/>
                  <a:t>current input</a:t>
                </a:r>
                <a:r>
                  <a:rPr lang="en-GB" sz="2800" dirty="0"/>
                  <a:t> </a:t>
                </a:r>
                <a:r>
                  <a:rPr lang="en-GB" sz="2800" i="1" dirty="0"/>
                  <a:t>and</a:t>
                </a:r>
                <a:r>
                  <a:rPr lang="en-GB" sz="2800" dirty="0"/>
                  <a:t> the </a:t>
                </a:r>
                <a:r>
                  <a:rPr lang="en-GB" sz="2800" b="1" dirty="0"/>
                  <a:t>past hidden state</a:t>
                </a:r>
                <a:r>
                  <a:rPr lang="en-GB" sz="2800" dirty="0"/>
                  <a:t>, a form of learned memory.</a:t>
                </a:r>
              </a:p>
              <a:p>
                <a:pPr lvl="2">
                  <a:lnSpc>
                    <a:spcPct val="150000"/>
                  </a:lnSpc>
                </a:pPr>
                <a:endParaRPr lang="en-GB" sz="32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583A9D-7B49-C77B-9561-BBD582B57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165612"/>
                <a:ext cx="11418771" cy="4935929"/>
              </a:xfrm>
              <a:prstGeom prst="rect">
                <a:avLst/>
              </a:prstGeom>
              <a:blipFill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8703D82-52EF-BABD-FBD3-15A4BEFD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Intuition: Adding Memory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2FD66-D1D8-FA7B-A6F3-765E3959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20BB7-3E53-A9F8-2C65-C5636A3A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858" y="2716091"/>
            <a:ext cx="5152076" cy="14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E30D-5E97-6A2C-E29E-6D807657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041DF9-30C0-460F-C7D8-A68C0F31A24C}"/>
                  </a:ext>
                </a:extLst>
              </p:cNvPr>
              <p:cNvSpPr txBox="1"/>
              <p:nvPr/>
            </p:nvSpPr>
            <p:spPr>
              <a:xfrm>
                <a:off x="243840" y="1165612"/>
                <a:ext cx="11418771" cy="49359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GB" sz="2800" b="1" dirty="0"/>
                  <a:t>If Goal</a:t>
                </a:r>
                <a:r>
                  <a:rPr lang="en-GB" sz="2800" dirty="0"/>
                  <a:t>: predict the next word given previous ones.</a:t>
                </a:r>
              </a:p>
              <a:p>
                <a:pPr marL="1371600" lvl="2" indent="-45720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/>
                  <a:t>Input: sequence of embeddings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400" b="1" dirty="0"/>
                  <a:t>, ………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sz="2000" dirty="0"/>
                  <a:t>)</a:t>
                </a:r>
              </a:p>
              <a:p>
                <a:pPr marL="1371600" lvl="2" indent="-45720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/>
                  <a:t>Output: probability distribution for next word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lvl="2">
                  <a:lnSpc>
                    <a:spcPct val="150000"/>
                  </a:lnSpc>
                </a:pPr>
                <a:endParaRPr lang="en-GB" sz="32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041DF9-30C0-460F-C7D8-A68C0F31A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165612"/>
                <a:ext cx="11418771" cy="4935929"/>
              </a:xfrm>
              <a:prstGeom prst="rect">
                <a:avLst/>
              </a:prstGeom>
              <a:blipFill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A1CF575-554F-847B-2332-20A519F0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Simple RNN Language Model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81F32-F111-8A7F-DE86-2B56E82A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16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4D7F9-3E68-07A3-F0F7-10A89FB62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57" y="4169827"/>
            <a:ext cx="6649857" cy="6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0" y="51419"/>
            <a:ext cx="10515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Simple</a:t>
            </a:r>
            <a:r>
              <a:rPr spc="-35" dirty="0"/>
              <a:t> </a:t>
            </a:r>
            <a:r>
              <a:rPr dirty="0"/>
              <a:t>RNN</a:t>
            </a:r>
            <a:r>
              <a:rPr spc="-35" dirty="0"/>
              <a:t> </a:t>
            </a:r>
            <a:r>
              <a:rPr dirty="0"/>
              <a:t>Language</a:t>
            </a:r>
            <a:r>
              <a:rPr spc="-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0953" y="5631179"/>
            <a:ext cx="166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3312" y="5631179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8720" y="5631179"/>
            <a:ext cx="5086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2112" y="5629147"/>
            <a:ext cx="225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words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one-</a:t>
            </a:r>
            <a:r>
              <a:rPr sz="1800" dirty="0">
                <a:latin typeface="Calibri"/>
                <a:cs typeface="Calibri"/>
              </a:rPr>
              <a:t>hot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24" y="5924743"/>
            <a:ext cx="1186715" cy="3285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1364" y="5915199"/>
            <a:ext cx="441131" cy="3200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7608" y="5915199"/>
            <a:ext cx="424722" cy="3200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3019" y="5915199"/>
            <a:ext cx="440474" cy="3200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0992" y="5915199"/>
            <a:ext cx="467593" cy="32003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375387" y="477011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5955" y="669035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56038" y="4582239"/>
            <a:ext cx="326470" cy="20239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62112" y="4422140"/>
            <a:ext cx="17011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10059"/>
                </a:solidFill>
                <a:latin typeface="Calibri"/>
                <a:cs typeface="Calibri"/>
              </a:rPr>
              <a:t>word</a:t>
            </a:r>
            <a:r>
              <a:rPr sz="1800" spc="-75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10059"/>
                </a:solidFill>
                <a:latin typeface="Calibri"/>
                <a:cs typeface="Calibri"/>
              </a:rPr>
              <a:t>embeddings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90778" y="4786431"/>
            <a:ext cx="1128049" cy="2077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1337" y="252138"/>
            <a:ext cx="3257473" cy="2812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28701" y="2224778"/>
            <a:ext cx="197914" cy="17289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182026" y="719289"/>
            <a:ext cx="2119630" cy="1118870"/>
            <a:chOff x="8182026" y="719289"/>
            <a:chExt cx="2119630" cy="1118870"/>
          </a:xfrm>
        </p:grpSpPr>
        <p:sp>
          <p:nvSpPr>
            <p:cNvPr id="21" name="object 21"/>
            <p:cNvSpPr/>
            <p:nvPr/>
          </p:nvSpPr>
          <p:spPr>
            <a:xfrm>
              <a:off x="8561431" y="719289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36" y="216692"/>
                  </a:moveTo>
                  <a:lnTo>
                    <a:pt x="0" y="216692"/>
                  </a:lnTo>
                  <a:lnTo>
                    <a:pt x="38218" y="292832"/>
                  </a:lnTo>
                  <a:lnTo>
                    <a:pt x="69841" y="229340"/>
                  </a:lnTo>
                  <a:lnTo>
                    <a:pt x="33356" y="229340"/>
                  </a:lnTo>
                  <a:lnTo>
                    <a:pt x="33336" y="216692"/>
                  </a:lnTo>
                  <a:close/>
                </a:path>
                <a:path w="76200" h="293369">
                  <a:moveTo>
                    <a:pt x="42524" y="0"/>
                  </a:moveTo>
                  <a:lnTo>
                    <a:pt x="32999" y="0"/>
                  </a:lnTo>
                  <a:lnTo>
                    <a:pt x="33336" y="216692"/>
                  </a:lnTo>
                  <a:lnTo>
                    <a:pt x="33356" y="229340"/>
                  </a:lnTo>
                  <a:lnTo>
                    <a:pt x="42881" y="229340"/>
                  </a:lnTo>
                  <a:lnTo>
                    <a:pt x="42524" y="0"/>
                  </a:lnTo>
                  <a:close/>
                </a:path>
                <a:path w="76200" h="293369">
                  <a:moveTo>
                    <a:pt x="76140" y="216692"/>
                  </a:moveTo>
                  <a:lnTo>
                    <a:pt x="42861" y="216692"/>
                  </a:lnTo>
                  <a:lnTo>
                    <a:pt x="42881" y="229340"/>
                  </a:lnTo>
                  <a:lnTo>
                    <a:pt x="69841" y="229340"/>
                  </a:lnTo>
                  <a:lnTo>
                    <a:pt x="76140" y="216692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17733" y="954994"/>
              <a:ext cx="76200" cy="23311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91551" y="1714747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1"/>
                  </a:moveTo>
                  <a:lnTo>
                    <a:pt x="2099981" y="0"/>
                  </a:lnTo>
                </a:path>
              </a:pathLst>
            </a:custGeom>
            <a:ln w="19050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5"/>
                  </a:lnTo>
                  <a:lnTo>
                    <a:pt x="143183" y="18245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98846" y="1403270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98846" y="1403270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30"/>
                  </a:lnTo>
                  <a:lnTo>
                    <a:pt x="143183" y="2381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1"/>
                  </a:lnTo>
                  <a:lnTo>
                    <a:pt x="143183" y="55911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85361" y="1761524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799" y="47625"/>
                  </a:lnTo>
                  <a:lnTo>
                    <a:pt x="1649349" y="47625"/>
                  </a:lnTo>
                  <a:lnTo>
                    <a:pt x="1649349" y="28575"/>
                  </a:lnTo>
                  <a:lnTo>
                    <a:pt x="1693799" y="28575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664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6649" y="47625"/>
                  </a:lnTo>
                  <a:lnTo>
                    <a:pt x="1636649" y="28575"/>
                  </a:lnTo>
                  <a:close/>
                </a:path>
                <a:path w="1713229" h="76200">
                  <a:moveTo>
                    <a:pt x="1693799" y="28575"/>
                  </a:moveTo>
                  <a:lnTo>
                    <a:pt x="1649349" y="28575"/>
                  </a:lnTo>
                  <a:lnTo>
                    <a:pt x="1649349" y="47625"/>
                  </a:lnTo>
                  <a:lnTo>
                    <a:pt x="1693799" y="47625"/>
                  </a:lnTo>
                  <a:lnTo>
                    <a:pt x="1712849" y="38100"/>
                  </a:lnTo>
                  <a:lnTo>
                    <a:pt x="1693799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4805920" y="1917292"/>
            <a:ext cx="5095875" cy="3733800"/>
            <a:chOff x="4805920" y="1917292"/>
            <a:chExt cx="5095875" cy="3733800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9762" y="4556794"/>
              <a:ext cx="327878" cy="2042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7990" y="4556794"/>
              <a:ext cx="327695" cy="2042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9312" y="4556794"/>
              <a:ext cx="327668" cy="20423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4741" y="4297987"/>
              <a:ext cx="165353" cy="1571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4741" y="4505201"/>
              <a:ext cx="165353" cy="1571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4741" y="4712417"/>
              <a:ext cx="165353" cy="1571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4741" y="4919633"/>
              <a:ext cx="165353" cy="15719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139050" y="421564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66601" y="517220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61845" y="5317078"/>
              <a:ext cx="235999" cy="27816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6308" y="4328914"/>
              <a:ext cx="165353" cy="15719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6308" y="4536130"/>
              <a:ext cx="165353" cy="15719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6308" y="4743345"/>
              <a:ext cx="165353" cy="15719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6308" y="4950561"/>
              <a:ext cx="165353" cy="15719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34061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468168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0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1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7876" y="5317078"/>
              <a:ext cx="235999" cy="2781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5" y="4338161"/>
              <a:ext cx="165353" cy="1571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5" y="4545375"/>
              <a:ext cx="165353" cy="15719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9825" y="4752591"/>
              <a:ext cx="165353" cy="15719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9825" y="4959807"/>
              <a:ext cx="165353" cy="15719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264135" y="425581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91687" y="521237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2" y="54136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6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6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71394" y="5317078"/>
              <a:ext cx="236000" cy="27816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567" y="4328914"/>
              <a:ext cx="165353" cy="15719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7" y="4536130"/>
              <a:ext cx="165353" cy="15719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567" y="4743345"/>
              <a:ext cx="165353" cy="1571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7" y="4950561"/>
              <a:ext cx="165353" cy="15719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0687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33442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7" y="37807"/>
                  </a:moveTo>
                  <a:lnTo>
                    <a:pt x="45802" y="54136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2" y="54136"/>
                  </a:lnTo>
                  <a:lnTo>
                    <a:pt x="55327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48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6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14134" y="5317078"/>
              <a:ext cx="236000" cy="27816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468168" y="1917292"/>
              <a:ext cx="111125" cy="829944"/>
            </a:xfrm>
            <a:custGeom>
              <a:avLst/>
              <a:gdLst/>
              <a:ahLst/>
              <a:cxnLst/>
              <a:rect l="l" t="t" r="r" b="b"/>
              <a:pathLst>
                <a:path w="111125" h="829944">
                  <a:moveTo>
                    <a:pt x="55328" y="37806"/>
                  </a:moveTo>
                  <a:lnTo>
                    <a:pt x="45803" y="54135"/>
                  </a:lnTo>
                  <a:lnTo>
                    <a:pt x="45802" y="829381"/>
                  </a:lnTo>
                  <a:lnTo>
                    <a:pt x="64852" y="829381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8299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8299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8299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8299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829944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2840187"/>
              <a:ext cx="165353" cy="1739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3072607"/>
              <a:ext cx="165353" cy="1739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2566" y="3305026"/>
              <a:ext cx="165353" cy="17399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12566" y="3537445"/>
              <a:ext cx="165353" cy="1739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40183" y="3966938"/>
              <a:ext cx="327652" cy="19883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507607" y="3227831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21"/>
                  </a:moveTo>
                  <a:lnTo>
                    <a:pt x="682980" y="45796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60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60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0960" y="2959374"/>
              <a:ext cx="427375" cy="29216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87717" y="2510942"/>
              <a:ext cx="326175" cy="21031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206874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97442" y="3966938"/>
              <a:ext cx="327652" cy="19883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46138" y="2510942"/>
              <a:ext cx="322835" cy="21031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264133" y="275591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564870" y="323706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8219" y="2959374"/>
              <a:ext cx="427376" cy="29216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391686" y="382883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2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1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9824" y="2849434"/>
              <a:ext cx="165353" cy="17399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9824" y="3081853"/>
              <a:ext cx="165353" cy="17399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9824" y="3314273"/>
              <a:ext cx="165353" cy="17399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9824" y="3546692"/>
              <a:ext cx="165353" cy="17399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73924" y="3966938"/>
              <a:ext cx="327651" cy="19883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641346" y="3227831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21"/>
                  </a:moveTo>
                  <a:lnTo>
                    <a:pt x="682980" y="45796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31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12" y="55321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01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54701" y="2959374"/>
              <a:ext cx="427376" cy="29216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20439" y="2534716"/>
              <a:ext cx="322326" cy="18653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2840187"/>
              <a:ext cx="165353" cy="17399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3072607"/>
              <a:ext cx="165353" cy="17399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6307" y="3305026"/>
              <a:ext cx="165353" cy="17399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46307" y="3537445"/>
              <a:ext cx="165353" cy="173996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9340616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53778" y="2530323"/>
              <a:ext cx="313563" cy="18188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05920" y="2544584"/>
              <a:ext cx="306219" cy="17638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264" y="2809260"/>
              <a:ext cx="165353" cy="1739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264" y="3041679"/>
              <a:ext cx="165353" cy="1739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28264" y="3274099"/>
              <a:ext cx="165353" cy="17399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28264" y="3506518"/>
              <a:ext cx="165353" cy="17399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122573" y="271574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55881" y="3966938"/>
              <a:ext cx="327651" cy="198835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5424792" y="3229736"/>
              <a:ext cx="935990" cy="986155"/>
            </a:xfrm>
            <a:custGeom>
              <a:avLst/>
              <a:gdLst/>
              <a:ahLst/>
              <a:cxnLst/>
              <a:rect l="l" t="t" r="r" b="b"/>
              <a:pathLst>
                <a:path w="935989" h="986154">
                  <a:moveTo>
                    <a:pt x="699300" y="55321"/>
                  </a:moveTo>
                  <a:lnTo>
                    <a:pt x="682967" y="45796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60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60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67" y="64846"/>
                  </a:lnTo>
                  <a:lnTo>
                    <a:pt x="699300" y="55321"/>
                  </a:lnTo>
                  <a:close/>
                </a:path>
                <a:path w="935989" h="986154">
                  <a:moveTo>
                    <a:pt x="935990" y="653770"/>
                  </a:moveTo>
                  <a:lnTo>
                    <a:pt x="891679" y="577824"/>
                  </a:lnTo>
                  <a:lnTo>
                    <a:pt x="880656" y="558927"/>
                  </a:lnTo>
                  <a:lnTo>
                    <a:pt x="825322" y="653770"/>
                  </a:lnTo>
                  <a:lnTo>
                    <a:pt x="826858" y="659599"/>
                  </a:lnTo>
                  <a:lnTo>
                    <a:pt x="835952" y="664908"/>
                  </a:lnTo>
                  <a:lnTo>
                    <a:pt x="841781" y="663371"/>
                  </a:lnTo>
                  <a:lnTo>
                    <a:pt x="871131" y="613067"/>
                  </a:lnTo>
                  <a:lnTo>
                    <a:pt x="871131" y="985913"/>
                  </a:lnTo>
                  <a:lnTo>
                    <a:pt x="890181" y="985913"/>
                  </a:lnTo>
                  <a:lnTo>
                    <a:pt x="890181" y="613067"/>
                  </a:lnTo>
                  <a:lnTo>
                    <a:pt x="919530" y="663371"/>
                  </a:lnTo>
                  <a:lnTo>
                    <a:pt x="925360" y="664908"/>
                  </a:lnTo>
                  <a:lnTo>
                    <a:pt x="934453" y="659599"/>
                  </a:lnTo>
                  <a:lnTo>
                    <a:pt x="935990" y="65377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8142" y="2959374"/>
              <a:ext cx="427375" cy="29216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55116" y="2813283"/>
              <a:ext cx="165353" cy="17399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55116" y="3045702"/>
              <a:ext cx="165353" cy="17399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55116" y="3278122"/>
              <a:ext cx="165353" cy="17399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55116" y="3510541"/>
              <a:ext cx="165353" cy="17399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049426" y="271976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8393168" y="1784603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9899003" y="1787652"/>
            <a:ext cx="2787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9379478" y="1183342"/>
            <a:ext cx="153035" cy="539750"/>
            <a:chOff x="9379478" y="1183342"/>
            <a:chExt cx="153035" cy="539750"/>
          </a:xfrm>
        </p:grpSpPr>
        <p:sp>
          <p:nvSpPr>
            <p:cNvPr id="126" name="object 126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1662112" y="1090676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5E54"/>
                </a:solidFill>
                <a:latin typeface="Calibri"/>
                <a:cs typeface="Calibri"/>
              </a:rPr>
              <a:t>output</a:t>
            </a:r>
            <a:r>
              <a:rPr sz="18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5E54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81692" y="1511380"/>
            <a:ext cx="2742544" cy="321354"/>
          </a:xfrm>
          <a:prstGeom prst="rect">
            <a:avLst/>
          </a:prstGeom>
        </p:spPr>
      </p:pic>
      <p:sp>
        <p:nvSpPr>
          <p:cNvPr id="130" name="object 130"/>
          <p:cNvSpPr txBox="1"/>
          <p:nvPr/>
        </p:nvSpPr>
        <p:spPr>
          <a:xfrm>
            <a:off x="3706811" y="6281089"/>
            <a:ext cx="3495040" cy="523240"/>
          </a:xfrm>
          <a:prstGeom prst="rect">
            <a:avLst/>
          </a:prstGeom>
          <a:ln w="28575">
            <a:solidFill>
              <a:srgbClr val="FF30E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313815" marR="279400" indent="-1028700">
              <a:lnSpc>
                <a:spcPct val="101400"/>
              </a:lnSpc>
              <a:spcBef>
                <a:spcPts val="240"/>
              </a:spcBef>
            </a:pPr>
            <a:r>
              <a:rPr sz="1400" b="1" i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Note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:</a:t>
            </a:r>
            <a:r>
              <a:rPr sz="1400" i="1" u="none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1400" i="1" u="none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input</a:t>
            </a:r>
            <a:r>
              <a:rPr sz="1400" i="1" u="none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sequence</a:t>
            </a:r>
            <a:r>
              <a:rPr sz="1400" i="1" u="none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could</a:t>
            </a:r>
            <a:r>
              <a:rPr sz="1400" i="1" u="none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be</a:t>
            </a:r>
            <a:r>
              <a:rPr sz="1400" i="1" u="none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spc="-20" dirty="0">
                <a:solidFill>
                  <a:srgbClr val="FF30EE"/>
                </a:solidFill>
                <a:latin typeface="Calibri"/>
                <a:cs typeface="Calibri"/>
              </a:rPr>
              <a:t>much </a:t>
            </a:r>
            <a:r>
              <a:rPr sz="1400" i="1" u="none" dirty="0">
                <a:solidFill>
                  <a:srgbClr val="FF30EE"/>
                </a:solidFill>
                <a:latin typeface="Calibri"/>
                <a:cs typeface="Calibri"/>
              </a:rPr>
              <a:t>longer</a:t>
            </a:r>
            <a:r>
              <a:rPr sz="1400" i="1" u="none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u="none" spc="-20" dirty="0">
                <a:solidFill>
                  <a:srgbClr val="FF30EE"/>
                </a:solidFill>
                <a:latin typeface="Calibri"/>
                <a:cs typeface="Calibri"/>
              </a:rPr>
              <a:t>now!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196073" y="6237912"/>
            <a:ext cx="718820" cy="318135"/>
          </a:xfrm>
          <a:custGeom>
            <a:avLst/>
            <a:gdLst/>
            <a:ahLst/>
            <a:cxnLst/>
            <a:rect l="l" t="t" r="r" b="b"/>
            <a:pathLst>
              <a:path w="718820" h="318134">
                <a:moveTo>
                  <a:pt x="633832" y="26360"/>
                </a:moveTo>
                <a:lnTo>
                  <a:pt x="0" y="291606"/>
                </a:lnTo>
                <a:lnTo>
                  <a:pt x="11031" y="317966"/>
                </a:lnTo>
                <a:lnTo>
                  <a:pt x="644863" y="52720"/>
                </a:lnTo>
                <a:lnTo>
                  <a:pt x="633832" y="26360"/>
                </a:lnTo>
                <a:close/>
              </a:path>
              <a:path w="718820" h="318134">
                <a:moveTo>
                  <a:pt x="706031" y="20844"/>
                </a:moveTo>
                <a:lnTo>
                  <a:pt x="647012" y="20844"/>
                </a:lnTo>
                <a:lnTo>
                  <a:pt x="658044" y="47204"/>
                </a:lnTo>
                <a:lnTo>
                  <a:pt x="644863" y="52720"/>
                </a:lnTo>
                <a:lnTo>
                  <a:pt x="655894" y="79079"/>
                </a:lnTo>
                <a:lnTo>
                  <a:pt x="706031" y="20844"/>
                </a:lnTo>
                <a:close/>
              </a:path>
              <a:path w="718820" h="318134">
                <a:moveTo>
                  <a:pt x="647012" y="20844"/>
                </a:moveTo>
                <a:lnTo>
                  <a:pt x="633832" y="26360"/>
                </a:lnTo>
                <a:lnTo>
                  <a:pt x="644863" y="52720"/>
                </a:lnTo>
                <a:lnTo>
                  <a:pt x="658044" y="47204"/>
                </a:lnTo>
                <a:lnTo>
                  <a:pt x="647012" y="20844"/>
                </a:lnTo>
                <a:close/>
              </a:path>
              <a:path w="718820" h="318134">
                <a:moveTo>
                  <a:pt x="622801" y="0"/>
                </a:moveTo>
                <a:lnTo>
                  <a:pt x="633832" y="26360"/>
                </a:lnTo>
                <a:lnTo>
                  <a:pt x="647012" y="20844"/>
                </a:lnTo>
                <a:lnTo>
                  <a:pt x="706031" y="20844"/>
                </a:lnTo>
                <a:lnTo>
                  <a:pt x="718427" y="6446"/>
                </a:lnTo>
                <a:lnTo>
                  <a:pt x="622801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2" name="object 132"/>
          <p:cNvGrpSpPr/>
          <p:nvPr/>
        </p:nvGrpSpPr>
        <p:grpSpPr>
          <a:xfrm>
            <a:off x="1640047" y="3079931"/>
            <a:ext cx="2977515" cy="597535"/>
            <a:chOff x="1640047" y="3079931"/>
            <a:chExt cx="2977515" cy="597535"/>
          </a:xfrm>
        </p:grpSpPr>
        <p:pic>
          <p:nvPicPr>
            <p:cNvPr id="133" name="object 13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40047" y="3079931"/>
              <a:ext cx="2977271" cy="39881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75077" y="3501072"/>
              <a:ext cx="306219" cy="176382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1645635" y="2788411"/>
            <a:ext cx="218948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C1515"/>
                </a:solidFill>
                <a:latin typeface="Calibri"/>
                <a:cs typeface="Calibri"/>
              </a:rPr>
              <a:t>hidden</a:t>
            </a:r>
            <a:r>
              <a:rPr sz="1800" spc="-4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C1515"/>
                </a:solidFill>
                <a:latin typeface="Calibri"/>
                <a:cs typeface="Calibri"/>
              </a:rPr>
              <a:t>states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800" dirty="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initial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hidden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state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9288F-C512-7F8E-EBBD-5D19A524E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8ED944-E432-2BE5-9D71-AE265F28620C}"/>
                  </a:ext>
                </a:extLst>
              </p:cNvPr>
              <p:cNvSpPr txBox="1"/>
              <p:nvPr/>
            </p:nvSpPr>
            <p:spPr>
              <a:xfrm>
                <a:off x="243840" y="1165612"/>
                <a:ext cx="11681523" cy="49359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5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r>
                  <a:rPr lang="en-GB" sz="3200" dirty="0">
                    <a:cs typeface="Calibri"/>
                  </a:rPr>
                  <a:t>Get</a:t>
                </a:r>
                <a:r>
                  <a:rPr lang="en-GB" sz="3200" spc="-25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a</a:t>
                </a:r>
                <a:r>
                  <a:rPr lang="en-GB" sz="3200" spc="-25" dirty="0">
                    <a:cs typeface="Calibri"/>
                  </a:rPr>
                  <a:t> </a:t>
                </a:r>
                <a:r>
                  <a:rPr lang="en-GB" sz="3200" b="1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big</a:t>
                </a:r>
                <a:r>
                  <a:rPr lang="en-GB" sz="3200" b="1" spc="-25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 </a:t>
                </a:r>
                <a:r>
                  <a:rPr lang="en-GB" sz="3200" b="1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corpus</a:t>
                </a:r>
                <a:r>
                  <a:rPr lang="en-GB" sz="3200" b="1" spc="-25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 </a:t>
                </a:r>
                <a:r>
                  <a:rPr lang="en-GB" sz="3200" b="1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of</a:t>
                </a:r>
                <a:r>
                  <a:rPr lang="en-GB" sz="3200" b="1" spc="-20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 </a:t>
                </a:r>
                <a:r>
                  <a:rPr lang="en-GB" sz="3200" b="1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text</a:t>
                </a:r>
                <a:r>
                  <a:rPr lang="en-GB" sz="3200" b="1" spc="-30" dirty="0">
                    <a:solidFill>
                      <a:schemeClr val="accent3">
                        <a:lumMod val="50000"/>
                      </a:schemeClr>
                    </a:solidFill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which</a:t>
                </a:r>
                <a:r>
                  <a:rPr lang="en-GB" sz="3200" spc="-30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is</a:t>
                </a:r>
                <a:r>
                  <a:rPr lang="en-GB" sz="3200" spc="-25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a</a:t>
                </a:r>
                <a:r>
                  <a:rPr lang="en-GB" sz="3200" spc="-25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sequence</a:t>
                </a:r>
                <a:r>
                  <a:rPr lang="en-GB" sz="3200" spc="-25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of</a:t>
                </a:r>
                <a:r>
                  <a:rPr lang="en-GB" sz="3200" spc="-20" dirty="0">
                    <a:cs typeface="Calibri"/>
                  </a:rPr>
                  <a:t> </a:t>
                </a:r>
                <a:r>
                  <a:rPr lang="en-GB" sz="3200" spc="-10" dirty="0">
                    <a:cs typeface="Calibri"/>
                  </a:rPr>
                  <a:t>words</a:t>
                </a: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  <a:buClr>
                    <a:srgbClr val="8C1515"/>
                  </a:buClr>
                  <a:tabLst>
                    <a:tab pos="354965" algn="l"/>
                  </a:tabLst>
                </a:pPr>
                <a:endParaRPr lang="en-GB" sz="3200" dirty="0">
                  <a:cs typeface="Calibri"/>
                </a:endParaRPr>
              </a:p>
              <a:p>
                <a:pPr marL="469900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r>
                  <a:rPr lang="en-GB" sz="3200" dirty="0">
                    <a:cs typeface="Calibri"/>
                  </a:rPr>
                  <a:t>Feed</a:t>
                </a:r>
                <a:r>
                  <a:rPr lang="en-GB" sz="3200" spc="-45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into</a:t>
                </a:r>
                <a:r>
                  <a:rPr lang="en-GB" sz="3200" spc="-30" dirty="0">
                    <a:cs typeface="Calibri"/>
                  </a:rPr>
                  <a:t> </a:t>
                </a:r>
                <a:r>
                  <a:rPr lang="en-GB" sz="3200" spc="-20" dirty="0">
                    <a:cs typeface="Calibri"/>
                  </a:rPr>
                  <a:t>RNN-</a:t>
                </a:r>
                <a:r>
                  <a:rPr lang="en-GB" sz="3200" dirty="0">
                    <a:cs typeface="Calibri"/>
                  </a:rPr>
                  <a:t>LM;</a:t>
                </a:r>
                <a:r>
                  <a:rPr lang="en-GB" sz="3200" spc="-30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compute</a:t>
                </a:r>
                <a:r>
                  <a:rPr lang="en-GB" sz="3200" spc="-25" dirty="0">
                    <a:cs typeface="Calibri"/>
                  </a:rPr>
                  <a:t> </a:t>
                </a:r>
                <a:r>
                  <a:rPr lang="en-GB" sz="3200" dirty="0">
                    <a:cs typeface="Calibri"/>
                  </a:rPr>
                  <a:t>output</a:t>
                </a:r>
                <a:r>
                  <a:rPr lang="en-GB" sz="3200" spc="-30" dirty="0">
                    <a:cs typeface="Calibri"/>
                  </a:rPr>
                  <a:t> </a:t>
                </a:r>
                <a:r>
                  <a:rPr lang="en-GB" sz="3200" spc="-10" dirty="0">
                    <a:cs typeface="Calibri"/>
                  </a:rPr>
                  <a:t>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GB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  <m:sup>
                        <m:r>
                          <a:rPr lang="en-GB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GB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GB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3200" spc="-10" dirty="0">
                    <a:cs typeface="Calibri"/>
                  </a:rPr>
                  <a:t>  </a:t>
                </a:r>
                <a:r>
                  <a:rPr lang="en-GB" sz="2800" dirty="0">
                    <a:solidFill>
                      <a:srgbClr val="FF0000"/>
                    </a:solidFill>
                    <a:cs typeface="Calibri"/>
                  </a:rPr>
                  <a:t>for</a:t>
                </a:r>
                <a:r>
                  <a:rPr lang="en-GB" sz="2800" spc="-40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GB" sz="2800" i="1" dirty="0">
                    <a:solidFill>
                      <a:srgbClr val="FF0000"/>
                    </a:solidFill>
                    <a:cs typeface="Calibri"/>
                  </a:rPr>
                  <a:t>every</a:t>
                </a:r>
                <a:r>
                  <a:rPr lang="en-GB" sz="2800" i="1" spc="-25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GB" sz="2800" i="1" dirty="0">
                    <a:solidFill>
                      <a:srgbClr val="FF0000"/>
                    </a:solidFill>
                    <a:cs typeface="Calibri"/>
                  </a:rPr>
                  <a:t>step</a:t>
                </a:r>
                <a:r>
                  <a:rPr lang="en-GB" sz="2800" i="1" spc="-30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GB" sz="2800" i="1" spc="-25" dirty="0">
                    <a:solidFill>
                      <a:srgbClr val="FF0000"/>
                    </a:solidFill>
                    <a:cs typeface="Calibri"/>
                  </a:rPr>
                  <a:t>t</a:t>
                </a:r>
                <a:r>
                  <a:rPr lang="en-GB" sz="2800" i="1" spc="-25" dirty="0">
                    <a:cs typeface="Calibri"/>
                  </a:rPr>
                  <a:t>.</a:t>
                </a: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r>
                  <a:rPr lang="en-GB" sz="2000" dirty="0">
                    <a:cs typeface="Calibri"/>
                  </a:rPr>
                  <a:t>i.e.,</a:t>
                </a:r>
                <a:r>
                  <a:rPr lang="en-GB" sz="2000" spc="-45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predict</a:t>
                </a:r>
                <a:r>
                  <a:rPr lang="en-GB" sz="2000" spc="-4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probability</a:t>
                </a:r>
                <a:r>
                  <a:rPr lang="en-GB" sz="2000" spc="-35" dirty="0">
                    <a:cs typeface="Calibri"/>
                  </a:rPr>
                  <a:t> </a:t>
                </a:r>
                <a:r>
                  <a:rPr lang="en-GB" sz="2000" dirty="0" err="1">
                    <a:cs typeface="Calibri"/>
                  </a:rPr>
                  <a:t>dist</a:t>
                </a:r>
                <a:r>
                  <a:rPr lang="en-GB" sz="2000" spc="-4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of</a:t>
                </a:r>
                <a:r>
                  <a:rPr lang="en-GB" sz="2000" spc="-35" dirty="0">
                    <a:cs typeface="Calibri"/>
                  </a:rPr>
                  <a:t> </a:t>
                </a:r>
                <a:r>
                  <a:rPr lang="en-GB" sz="2000" i="1" dirty="0">
                    <a:cs typeface="Calibri"/>
                  </a:rPr>
                  <a:t>every</a:t>
                </a:r>
                <a:r>
                  <a:rPr lang="en-GB" sz="2000" i="1" spc="-35" dirty="0">
                    <a:cs typeface="Calibri"/>
                  </a:rPr>
                  <a:t> </a:t>
                </a:r>
                <a:r>
                  <a:rPr lang="en-GB" sz="2000" i="1" dirty="0">
                    <a:cs typeface="Calibri"/>
                  </a:rPr>
                  <a:t>word</a:t>
                </a:r>
                <a:r>
                  <a:rPr lang="en-GB" sz="2000" dirty="0">
                    <a:cs typeface="Calibri"/>
                  </a:rPr>
                  <a:t>,</a:t>
                </a:r>
                <a:r>
                  <a:rPr lang="en-GB" sz="2000" spc="-4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given</a:t>
                </a:r>
                <a:r>
                  <a:rPr lang="en-GB" sz="2000" spc="-45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words</a:t>
                </a:r>
                <a:r>
                  <a:rPr lang="en-GB" sz="2000" spc="-4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so</a:t>
                </a:r>
                <a:r>
                  <a:rPr lang="en-GB" sz="2000" spc="-35" dirty="0">
                    <a:cs typeface="Calibri"/>
                  </a:rPr>
                  <a:t> </a:t>
                </a:r>
                <a:r>
                  <a:rPr lang="en-GB" sz="2000" spc="-25" dirty="0">
                    <a:cs typeface="Calibri"/>
                  </a:rPr>
                  <a:t>far</a:t>
                </a: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r>
                  <a:rPr lang="en-GB" sz="2000" dirty="0">
                    <a:solidFill>
                      <a:srgbClr val="FF0000"/>
                    </a:solidFill>
                    <a:cs typeface="Calibri"/>
                  </a:rPr>
                  <a:t>Loss</a:t>
                </a:r>
                <a:r>
                  <a:rPr lang="en-GB" sz="2000" spc="-35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GB" sz="2000" dirty="0">
                    <a:solidFill>
                      <a:srgbClr val="FF0000"/>
                    </a:solidFill>
                    <a:cs typeface="Calibri"/>
                  </a:rPr>
                  <a:t>function</a:t>
                </a:r>
                <a:r>
                  <a:rPr lang="en-GB" sz="2000" spc="-35" dirty="0">
                    <a:solidFill>
                      <a:srgbClr val="FF0000"/>
                    </a:solidFill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on</a:t>
                </a:r>
                <a:r>
                  <a:rPr lang="en-GB" sz="2000" spc="-3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step</a:t>
                </a:r>
                <a:r>
                  <a:rPr lang="en-GB" sz="2000" spc="-35" dirty="0">
                    <a:cs typeface="Calibri"/>
                  </a:rPr>
                  <a:t> </a:t>
                </a:r>
                <a:r>
                  <a:rPr lang="en-GB" sz="2000" i="1" dirty="0">
                    <a:cs typeface="Calibri"/>
                  </a:rPr>
                  <a:t>t</a:t>
                </a:r>
                <a:r>
                  <a:rPr lang="en-GB" sz="2000" i="1" spc="-3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is</a:t>
                </a:r>
                <a:r>
                  <a:rPr lang="en-GB" sz="2000" spc="-25" dirty="0">
                    <a:cs typeface="Calibri"/>
                  </a:rPr>
                  <a:t> </a:t>
                </a:r>
                <a:r>
                  <a:rPr lang="en-GB" sz="2000" spc="-10" dirty="0">
                    <a:solidFill>
                      <a:srgbClr val="FF0000"/>
                    </a:solidFill>
                    <a:cs typeface="Calibri"/>
                  </a:rPr>
                  <a:t>cross-</a:t>
                </a:r>
                <a:r>
                  <a:rPr lang="en-GB" sz="2000" dirty="0">
                    <a:solidFill>
                      <a:srgbClr val="FF0000"/>
                    </a:solidFill>
                    <a:cs typeface="Calibri"/>
                  </a:rPr>
                  <a:t>entropy</a:t>
                </a:r>
                <a:r>
                  <a:rPr lang="en-GB" sz="2000" spc="-25" dirty="0">
                    <a:solidFill>
                      <a:srgbClr val="FF30EE"/>
                    </a:solidFill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between</a:t>
                </a:r>
                <a:r>
                  <a:rPr lang="en-GB" sz="2000" spc="-35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predicted</a:t>
                </a:r>
                <a:r>
                  <a:rPr lang="en-GB" sz="2000" spc="-30" dirty="0">
                    <a:cs typeface="Calibri"/>
                  </a:rPr>
                  <a:t> </a:t>
                </a:r>
                <a:r>
                  <a:rPr lang="en-GB" sz="2000" spc="-10" dirty="0">
                    <a:cs typeface="Calibri"/>
                  </a:rPr>
                  <a:t>probability distribution</a:t>
                </a:r>
                <a:r>
                  <a:rPr lang="en-GB" sz="2000" dirty="0">
                    <a:cs typeface="Calibri"/>
                  </a:rPr>
                  <a:t>	,</a:t>
                </a:r>
                <a:r>
                  <a:rPr lang="en-GB" sz="2000" spc="-25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and</a:t>
                </a:r>
                <a:r>
                  <a:rPr lang="en-GB" sz="2000" spc="-25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the</a:t>
                </a:r>
                <a:r>
                  <a:rPr lang="en-GB" sz="2000" spc="-20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true</a:t>
                </a:r>
                <a:r>
                  <a:rPr lang="en-GB" sz="2000" spc="-15" dirty="0">
                    <a:cs typeface="Calibri"/>
                  </a:rPr>
                  <a:t> </a:t>
                </a:r>
                <a:r>
                  <a:rPr lang="en-GB" sz="2000" dirty="0">
                    <a:cs typeface="Calibri"/>
                  </a:rPr>
                  <a:t>next</a:t>
                </a:r>
                <a:r>
                  <a:rPr lang="en-GB" sz="2000" spc="-25" dirty="0">
                    <a:cs typeface="Calibri"/>
                  </a:rPr>
                  <a:t> </a:t>
                </a:r>
                <a:r>
                  <a:rPr lang="en-GB" sz="2000" spc="-20" dirty="0">
                    <a:cs typeface="Calibri"/>
                  </a:rPr>
                  <a:t>word</a:t>
                </a:r>
                <a:r>
                  <a:rPr lang="en-GB" sz="2000" dirty="0">
                    <a:cs typeface="Calibri"/>
                  </a:rPr>
                  <a:t>	</a:t>
                </a:r>
                <a:r>
                  <a:rPr lang="en-GB" sz="2000" spc="-10" dirty="0">
                    <a:cs typeface="Calibri"/>
                  </a:rPr>
                  <a:t>(one-</a:t>
                </a:r>
                <a:r>
                  <a:rPr lang="en-GB" sz="2000" dirty="0">
                    <a:cs typeface="Calibri"/>
                  </a:rPr>
                  <a:t>hot</a:t>
                </a:r>
                <a:r>
                  <a:rPr lang="en-GB" sz="2000" spc="-5" dirty="0">
                    <a:cs typeface="Calibri"/>
                  </a:rPr>
                  <a:t> </a:t>
                </a:r>
                <a:r>
                  <a:rPr lang="en-GB" sz="2000" spc="-25" dirty="0">
                    <a:cs typeface="Calibri"/>
                  </a:rPr>
                  <a:t>for</a:t>
                </a:r>
                <a:r>
                  <a:rPr lang="en-GB" sz="2000" dirty="0">
                    <a:cs typeface="Calibri"/>
                  </a:rPr>
                  <a:t>	           </a:t>
                </a:r>
                <a:r>
                  <a:rPr lang="en-GB" sz="2000" spc="-25" dirty="0">
                    <a:cs typeface="Calibri"/>
                  </a:rPr>
                  <a:t>):</a:t>
                </a: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000" spc="-25" dirty="0">
                  <a:cs typeface="Calibri"/>
                </a:endParaRP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000" spc="-25" dirty="0">
                  <a:cs typeface="Calibri"/>
                </a:endParaRP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r>
                  <a:rPr lang="en-GB" sz="2000" dirty="0">
                    <a:latin typeface="Calibri"/>
                    <a:cs typeface="Calibri"/>
                  </a:rPr>
                  <a:t>Average</a:t>
                </a:r>
                <a:r>
                  <a:rPr lang="en-GB" sz="2000" spc="-35" dirty="0">
                    <a:latin typeface="Calibri"/>
                    <a:cs typeface="Calibri"/>
                  </a:rPr>
                  <a:t> </a:t>
                </a:r>
                <a:r>
                  <a:rPr lang="en-GB" sz="2000" dirty="0">
                    <a:latin typeface="Calibri"/>
                    <a:cs typeface="Calibri"/>
                  </a:rPr>
                  <a:t>this</a:t>
                </a:r>
                <a:r>
                  <a:rPr lang="en-GB" sz="2000" spc="-30" dirty="0">
                    <a:latin typeface="Calibri"/>
                    <a:cs typeface="Calibri"/>
                  </a:rPr>
                  <a:t> </a:t>
                </a:r>
                <a:r>
                  <a:rPr lang="en-GB" sz="2000" dirty="0">
                    <a:latin typeface="Calibri"/>
                    <a:cs typeface="Calibri"/>
                  </a:rPr>
                  <a:t>to</a:t>
                </a:r>
                <a:r>
                  <a:rPr lang="en-GB" sz="2000" spc="-30" dirty="0">
                    <a:latin typeface="Calibri"/>
                    <a:cs typeface="Calibri"/>
                  </a:rPr>
                  <a:t> </a:t>
                </a:r>
                <a:r>
                  <a:rPr lang="en-GB" sz="2000" dirty="0">
                    <a:latin typeface="Calibri"/>
                    <a:cs typeface="Calibri"/>
                  </a:rPr>
                  <a:t>get</a:t>
                </a:r>
                <a:r>
                  <a:rPr lang="en-GB" sz="2000" spc="-45" dirty="0">
                    <a:latin typeface="Calibri"/>
                    <a:cs typeface="Calibri"/>
                  </a:rPr>
                  <a:t> </a:t>
                </a:r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  <a:latin typeface="Calibri"/>
                    <a:cs typeface="Calibri"/>
                  </a:rPr>
                  <a:t>overall</a:t>
                </a:r>
                <a:r>
                  <a:rPr lang="en-GB" sz="2000" b="1" spc="-40" dirty="0">
                    <a:solidFill>
                      <a:schemeClr val="accent3">
                        <a:lumMod val="50000"/>
                      </a:schemeClr>
                    </a:solidFill>
                    <a:latin typeface="Calibri"/>
                    <a:cs typeface="Calibri"/>
                  </a:rPr>
                  <a:t> </a:t>
                </a:r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  <a:latin typeface="Calibri"/>
                    <a:cs typeface="Calibri"/>
                  </a:rPr>
                  <a:t>loss</a:t>
                </a:r>
                <a:r>
                  <a:rPr lang="en-GB" sz="2000" b="1" spc="-35" dirty="0">
                    <a:solidFill>
                      <a:schemeClr val="accent3">
                        <a:lumMod val="50000"/>
                      </a:schemeClr>
                    </a:solidFill>
                    <a:latin typeface="Calibri"/>
                    <a:cs typeface="Calibri"/>
                  </a:rPr>
                  <a:t> </a:t>
                </a:r>
                <a:r>
                  <a:rPr lang="en-GB" sz="2000" dirty="0">
                    <a:latin typeface="Calibri"/>
                    <a:cs typeface="Calibri"/>
                  </a:rPr>
                  <a:t>for</a:t>
                </a:r>
                <a:r>
                  <a:rPr lang="en-GB" sz="2000" spc="-40" dirty="0">
                    <a:latin typeface="Calibri"/>
                    <a:cs typeface="Calibri"/>
                  </a:rPr>
                  <a:t> </a:t>
                </a:r>
                <a:r>
                  <a:rPr lang="en-GB" sz="2000" dirty="0">
                    <a:latin typeface="Calibri"/>
                    <a:cs typeface="Calibri"/>
                  </a:rPr>
                  <a:t>entire</a:t>
                </a:r>
                <a:r>
                  <a:rPr lang="en-GB" sz="2000" spc="-30" dirty="0">
                    <a:latin typeface="Calibri"/>
                    <a:cs typeface="Calibri"/>
                  </a:rPr>
                  <a:t> </a:t>
                </a:r>
                <a:r>
                  <a:rPr lang="en-GB" sz="2000" dirty="0">
                    <a:latin typeface="Calibri"/>
                    <a:cs typeface="Calibri"/>
                  </a:rPr>
                  <a:t>training</a:t>
                </a:r>
                <a:r>
                  <a:rPr lang="en-GB" sz="2000" spc="-40" dirty="0">
                    <a:latin typeface="Calibri"/>
                    <a:cs typeface="Calibri"/>
                  </a:rPr>
                  <a:t> </a:t>
                </a:r>
                <a:r>
                  <a:rPr lang="en-GB" sz="2000" spc="-20" dirty="0">
                    <a:latin typeface="Calibri"/>
                    <a:cs typeface="Calibri"/>
                  </a:rPr>
                  <a:t>set:</a:t>
                </a:r>
                <a:endParaRPr lang="en-GB" sz="2000" dirty="0">
                  <a:latin typeface="Calibri"/>
                  <a:cs typeface="Calibri"/>
                </a:endParaRP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000" spc="-25" dirty="0">
                  <a:cs typeface="Calibri"/>
                </a:endParaRP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000" dirty="0">
                  <a:cs typeface="Calibri"/>
                </a:endParaRP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000" dirty="0">
                  <a:cs typeface="Calibri"/>
                </a:endParaRPr>
              </a:p>
              <a:p>
                <a:pPr marL="1384300" lvl="2" indent="-457200"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000" dirty="0">
                  <a:cs typeface="Calibri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480"/>
                  </a:spcBef>
                  <a:buClr>
                    <a:srgbClr val="8C1515"/>
                  </a:buClr>
                  <a:buFont typeface="Wingdings" panose="05000000000000000000" pitchFamily="2" charset="2"/>
                  <a:buChar char="§"/>
                  <a:tabLst>
                    <a:tab pos="354965" algn="l"/>
                  </a:tabLst>
                </a:pPr>
                <a:endParaRPr lang="en-GB" sz="2400" dirty="0"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8ED944-E432-2BE5-9D71-AE265F286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165612"/>
                <a:ext cx="11681523" cy="4935929"/>
              </a:xfrm>
              <a:prstGeom prst="rect">
                <a:avLst/>
              </a:prstGeom>
              <a:blipFill>
                <a:blip r:embed="rId3"/>
                <a:stretch>
                  <a:fillRect l="-1044" t="-1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B875F1A9-7581-B579-08DF-B9C36838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Training</a:t>
            </a:r>
            <a:r>
              <a:rPr lang="en-GB" sz="3600" spc="-50" dirty="0"/>
              <a:t> </a:t>
            </a:r>
            <a:r>
              <a:rPr lang="en-GB" sz="3600" dirty="0"/>
              <a:t>an</a:t>
            </a:r>
            <a:r>
              <a:rPr lang="en-GB" sz="3600" spc="-45" dirty="0"/>
              <a:t> </a:t>
            </a:r>
            <a:r>
              <a:rPr lang="en-GB" sz="3600" dirty="0"/>
              <a:t>RNN</a:t>
            </a:r>
            <a:r>
              <a:rPr lang="en-GB" sz="3600" spc="-40" dirty="0"/>
              <a:t> </a:t>
            </a:r>
            <a:r>
              <a:rPr lang="en-GB" sz="3600" dirty="0"/>
              <a:t>Language</a:t>
            </a:r>
            <a:r>
              <a:rPr lang="en-GB" sz="3600" spc="-45" dirty="0"/>
              <a:t> </a:t>
            </a:r>
            <a:r>
              <a:rPr lang="en-GB" sz="3600" spc="-10" dirty="0"/>
              <a:t>Model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86B84-EC4A-CFBB-ABF3-AF274FAD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18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2" name="object 9">
            <a:extLst>
              <a:ext uri="{FF2B5EF4-FFF2-40B4-BE49-F238E27FC236}">
                <a16:creationId xmlns:a16="http://schemas.microsoft.com/office/drawing/2014/main" id="{D6AA977A-3E1A-FE30-2E11-253751692B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9041" y="1897601"/>
            <a:ext cx="1584523" cy="356072"/>
          </a:xfrm>
          <a:prstGeom prst="rect">
            <a:avLst/>
          </a:prstGeom>
        </p:spPr>
      </p:pic>
      <p:pic>
        <p:nvPicPr>
          <p:cNvPr id="7" name="object 11">
            <a:extLst>
              <a:ext uri="{FF2B5EF4-FFF2-40B4-BE49-F238E27FC236}">
                <a16:creationId xmlns:a16="http://schemas.microsoft.com/office/drawing/2014/main" id="{32E45036-83CF-4FA6-4BE4-946E50E7936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1154" y="3633576"/>
            <a:ext cx="462913" cy="365760"/>
          </a:xfrm>
          <a:prstGeom prst="rect">
            <a:avLst/>
          </a:prstGeom>
        </p:spPr>
      </p:pic>
      <p:pic>
        <p:nvPicPr>
          <p:cNvPr id="9" name="object 12">
            <a:extLst>
              <a:ext uri="{FF2B5EF4-FFF2-40B4-BE49-F238E27FC236}">
                <a16:creationId xmlns:a16="http://schemas.microsoft.com/office/drawing/2014/main" id="{D3231800-F95E-817D-00E5-DCFDDF18FF3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76840" y="3999336"/>
            <a:ext cx="462913" cy="365760"/>
          </a:xfrm>
          <a:prstGeom prst="rect">
            <a:avLst/>
          </a:prstGeom>
        </p:spPr>
      </p:pic>
      <p:pic>
        <p:nvPicPr>
          <p:cNvPr id="10" name="object 13">
            <a:extLst>
              <a:ext uri="{FF2B5EF4-FFF2-40B4-BE49-F238E27FC236}">
                <a16:creationId xmlns:a16="http://schemas.microsoft.com/office/drawing/2014/main" id="{04B4F798-325F-DCDB-1E8A-D27D6FFB749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23874" y="4036676"/>
            <a:ext cx="668795" cy="365760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F3D18FFC-880F-1B75-8438-B8EDEC57F575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37106" y="4526794"/>
            <a:ext cx="6294990" cy="555994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1EF477D8-92EC-6D48-22BA-02CABD16BF2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74702" y="5692388"/>
            <a:ext cx="4276036" cy="7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bject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496" y="6358513"/>
            <a:ext cx="373540" cy="216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8558" y="6371151"/>
            <a:ext cx="381603" cy="220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4804" y="6371151"/>
            <a:ext cx="383256" cy="220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863" y="6371151"/>
            <a:ext cx="383167" cy="2205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6397" y="2582193"/>
            <a:ext cx="5588000" cy="3483610"/>
            <a:chOff x="2536397" y="2582193"/>
            <a:chExt cx="558800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301" y="4971660"/>
              <a:ext cx="327878" cy="2042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529" y="4971660"/>
              <a:ext cx="327694" cy="2042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849" y="4971660"/>
              <a:ext cx="327668" cy="2042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37" y="437945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6" y="54291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221" y="105205"/>
                  </a:lnTo>
                  <a:lnTo>
                    <a:pt x="16554" y="105205"/>
                  </a:lnTo>
                  <a:lnTo>
                    <a:pt x="45103" y="54291"/>
                  </a:lnTo>
                  <a:lnTo>
                    <a:pt x="44584" y="23839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097" y="53966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7" y="23839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413" y="5731943"/>
              <a:ext cx="236000" cy="2781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72" y="5731943"/>
              <a:ext cx="236000" cy="2781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4255" y="2945190"/>
              <a:ext cx="313562" cy="1818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6397" y="2959450"/>
              <a:ext cx="306219" cy="1763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60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60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40" y="664121"/>
                  </a:lnTo>
                  <a:lnTo>
                    <a:pt x="917968" y="664121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8617" y="3374240"/>
              <a:ext cx="427375" cy="2921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21607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717" y="2925809"/>
              <a:ext cx="326175" cy="2103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1441" y="4381804"/>
              <a:ext cx="327652" cy="1988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0138" y="2925809"/>
              <a:ext cx="322836" cy="2103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1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5346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4440" y="2949583"/>
              <a:ext cx="322325" cy="1865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2" y="54137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7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4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5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65277" y="540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447" y="37805"/>
                  </a:lnTo>
                  <a:lnTo>
                    <a:pt x="65161" y="540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136" y="19003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106" y="54234"/>
                  </a:lnTo>
                  <a:lnTo>
                    <a:pt x="46225" y="54034"/>
                  </a:lnTo>
                  <a:lnTo>
                    <a:pt x="46541" y="23788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939" y="23788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161" y="54034"/>
                  </a:lnTo>
                  <a:lnTo>
                    <a:pt x="65447" y="37805"/>
                  </a:lnTo>
                  <a:lnTo>
                    <a:pt x="65593" y="23788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6" y="54009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699" y="23804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49" y="23804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8116" y="23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500" y="55328"/>
                  </a:move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645172" y="64853"/>
                  </a:lnTo>
                  <a:lnTo>
                    <a:pt x="661500" y="55328"/>
                  </a:lnTo>
                  <a:lnTo>
                    <a:pt x="645172" y="45803"/>
                  </a:lnTo>
                  <a:close/>
                </a:path>
                <a:path w="699770" h="111125">
                  <a:moveTo>
                    <a:pt x="682978" y="45803"/>
                  </a:moveTo>
                  <a:lnTo>
                    <a:pt x="680402" y="45803"/>
                  </a:lnTo>
                  <a:lnTo>
                    <a:pt x="680402" y="64853"/>
                  </a:lnTo>
                  <a:lnTo>
                    <a:pt x="682977" y="64853"/>
                  </a:lnTo>
                  <a:lnTo>
                    <a:pt x="699306" y="55328"/>
                  </a:lnTo>
                  <a:lnTo>
                    <a:pt x="682978" y="45803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82978" y="45803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2576" y="4997105"/>
            <a:ext cx="326470" cy="20239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16364" y="2278365"/>
            <a:ext cx="334762" cy="23922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06398" y="2278365"/>
            <a:ext cx="332937" cy="239221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6289" y="2278365"/>
            <a:ext cx="333048" cy="23922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78824" y="2278365"/>
            <a:ext cx="335479" cy="23922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9284" y="1428260"/>
            <a:ext cx="570865" cy="791210"/>
            <a:chOff x="6959284" y="1428260"/>
            <a:chExt cx="570865" cy="791210"/>
          </a:xfrm>
        </p:grpSpPr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9284" y="1428260"/>
              <a:ext cx="570236" cy="23000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901553" y="1428260"/>
            <a:ext cx="570865" cy="791210"/>
            <a:chOff x="5901553" y="1428260"/>
            <a:chExt cx="570865" cy="791210"/>
          </a:xfrm>
        </p:grpSpPr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1553" y="1428260"/>
              <a:ext cx="570481" cy="23000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3667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2" y="54135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835560" y="1428260"/>
            <a:ext cx="570865" cy="791210"/>
            <a:chOff x="4835560" y="1428260"/>
            <a:chExt cx="570865" cy="791210"/>
          </a:xfrm>
        </p:grpSpPr>
        <p:pic>
          <p:nvPicPr>
            <p:cNvPr id="104" name="object 10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5560" y="1428260"/>
              <a:ext cx="570312" cy="23000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3654826" y="1347975"/>
            <a:ext cx="746125" cy="871219"/>
            <a:chOff x="3654826" y="1347975"/>
            <a:chExt cx="746125" cy="871219"/>
          </a:xfrm>
        </p:grpSpPr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43312" y="1428260"/>
              <a:ext cx="570600" cy="230006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664351" y="1357500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/>
          <p:nvPr/>
        </p:nvSpPr>
        <p:spPr>
          <a:xfrm>
            <a:off x="2842129" y="6168527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42129" y="1478565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19412" y="851915"/>
            <a:ext cx="3010535" cy="1854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25625" marR="5080" indent="-2127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“students”</a:t>
            </a:r>
            <a:endParaRPr sz="1400">
              <a:latin typeface="Calibri"/>
              <a:cs typeface="Calibri"/>
            </a:endParaRPr>
          </a:p>
          <a:p>
            <a:pPr marR="1972310" algn="r">
              <a:lnSpc>
                <a:spcPct val="100000"/>
              </a:lnSpc>
              <a:spcBef>
                <a:spcPts val="48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2000">
              <a:latin typeface="Calibri"/>
              <a:cs typeface="Calibri"/>
            </a:endParaRPr>
          </a:p>
          <a:p>
            <a:pPr marL="12700" marR="1972310" indent="29209" algn="r">
              <a:lnSpc>
                <a:spcPct val="100000"/>
              </a:lnSpc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391483" y="347725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842129" y="2363345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2013539" y="6042622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854953" y="6057862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621674" y="6057862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767312" y="6057862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992720" y="6057862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8089151" y="6057862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191373" y="6054016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7" name="Title 126">
            <a:extLst>
              <a:ext uri="{FF2B5EF4-FFF2-40B4-BE49-F238E27FC236}">
                <a16:creationId xmlns:a16="http://schemas.microsoft.com/office/drawing/2014/main" id="{5069CB49-75E9-69E0-BC9B-D4B74368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  <a:r>
              <a:rPr lang="en-GB" spc="-50" dirty="0"/>
              <a:t> </a:t>
            </a:r>
            <a:r>
              <a:rPr lang="en-GB" dirty="0"/>
              <a:t>an</a:t>
            </a:r>
            <a:r>
              <a:rPr lang="en-GB" spc="-45" dirty="0"/>
              <a:t> </a:t>
            </a:r>
            <a:r>
              <a:rPr lang="en-GB" dirty="0"/>
              <a:t>RNN</a:t>
            </a:r>
            <a:r>
              <a:rPr lang="en-GB" spc="-40" dirty="0"/>
              <a:t> </a:t>
            </a:r>
            <a:r>
              <a:rPr lang="en-GB" dirty="0"/>
              <a:t>Language</a:t>
            </a:r>
            <a:r>
              <a:rPr lang="en-GB" spc="-45" dirty="0"/>
              <a:t> </a:t>
            </a:r>
            <a:r>
              <a:rPr lang="en-GB" spc="-10" dirty="0"/>
              <a:t>Model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17BE2-4597-C47D-24DB-02DD34CB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D32C7B-8838-7D22-C86C-371D3055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261164"/>
            <a:ext cx="10723418" cy="210766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GB" sz="2000" dirty="0">
                <a:latin typeface="+mn-lt"/>
              </a:rPr>
              <a:t>When your phone finishes your sentences, or when ChatGPT writes a paragraph that makes sense.</a:t>
            </a:r>
            <a:br>
              <a:rPr lang="en-GB" sz="2800" dirty="0">
                <a:latin typeface="+mn-lt"/>
              </a:rPr>
            </a:br>
            <a:br>
              <a:rPr lang="en-GB" sz="2800" b="1" dirty="0">
                <a:latin typeface="+mn-lt"/>
              </a:rPr>
            </a:br>
            <a:br>
              <a:rPr lang="en-GB" sz="2800" b="1" dirty="0">
                <a:latin typeface="+mn-lt"/>
              </a:rPr>
            </a:br>
            <a:r>
              <a:rPr lang="en-GB" sz="2400" b="1" i="1" dirty="0">
                <a:latin typeface="+mn-lt"/>
              </a:rPr>
              <a:t>how does it know what word comes next?</a:t>
            </a:r>
            <a:br>
              <a:rPr lang="en-GB" sz="2400" b="1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32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3200" i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F7249-82DC-670F-5484-3819E45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8E398-B2C8-8F76-041C-F5ADEFEBE4FF}"/>
              </a:ext>
            </a:extLst>
          </p:cNvPr>
          <p:cNvSpPr txBox="1"/>
          <p:nvPr/>
        </p:nvSpPr>
        <p:spPr>
          <a:xfrm>
            <a:off x="180975" y="5543003"/>
            <a:ext cx="1201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highlight>
                  <a:srgbClr val="000000"/>
                </a:highlight>
              </a:rPr>
              <a:t>This lecture explores how </a:t>
            </a:r>
            <a:r>
              <a:rPr lang="en-GB" b="1" dirty="0">
                <a:solidFill>
                  <a:srgbClr val="FFC000"/>
                </a:solidFill>
                <a:highlight>
                  <a:srgbClr val="000000"/>
                </a:highlight>
              </a:rPr>
              <a:t>RNNs</a:t>
            </a:r>
            <a:r>
              <a:rPr lang="en-GB" dirty="0">
                <a:solidFill>
                  <a:srgbClr val="FFC000"/>
                </a:solidFill>
                <a:highlight>
                  <a:srgbClr val="000000"/>
                </a:highlight>
              </a:rPr>
              <a:t>, </a:t>
            </a:r>
            <a:r>
              <a:rPr lang="en-GB" b="1" dirty="0">
                <a:solidFill>
                  <a:srgbClr val="FFC000"/>
                </a:solidFill>
                <a:highlight>
                  <a:srgbClr val="000000"/>
                </a:highlight>
              </a:rPr>
              <a:t>LSTMs</a:t>
            </a:r>
            <a:r>
              <a:rPr lang="en-GB" dirty="0">
                <a:solidFill>
                  <a:srgbClr val="FFC000"/>
                </a:solidFill>
                <a:highlight>
                  <a:srgbClr val="000000"/>
                </a:highlight>
              </a:rPr>
              <a:t>, and </a:t>
            </a:r>
            <a:r>
              <a:rPr lang="en-GB" b="1" dirty="0">
                <a:solidFill>
                  <a:srgbClr val="FFC000"/>
                </a:solidFill>
                <a:highlight>
                  <a:srgbClr val="000000"/>
                </a:highlight>
              </a:rPr>
              <a:t>GRUs</a:t>
            </a:r>
            <a:r>
              <a:rPr lang="en-GB" dirty="0">
                <a:solidFill>
                  <a:srgbClr val="FFC000"/>
                </a:solidFill>
                <a:highlight>
                  <a:srgbClr val="000000"/>
                </a:highlight>
              </a:rPr>
              <a:t> handle sequences and generate text</a:t>
            </a:r>
          </a:p>
        </p:txBody>
      </p:sp>
      <p:pic>
        <p:nvPicPr>
          <p:cNvPr id="2050" name="Picture 2" descr="Best AI Text Prediction: most advanced predictive text tools compared |  Typewise">
            <a:extLst>
              <a:ext uri="{FF2B5EF4-FFF2-40B4-BE49-F238E27FC236}">
                <a16:creationId xmlns:a16="http://schemas.microsoft.com/office/drawing/2014/main" id="{685E1F3E-D120-2AEB-3F17-80B41D05E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2" y="798482"/>
            <a:ext cx="2229904" cy="450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tGPT logo PNG transparent image download, size: 1000x1000px">
            <a:extLst>
              <a:ext uri="{FF2B5EF4-FFF2-40B4-BE49-F238E27FC236}">
                <a16:creationId xmlns:a16="http://schemas.microsoft.com/office/drawing/2014/main" id="{092A199D-043B-A933-987B-9BED2EEE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940" y="2072378"/>
            <a:ext cx="1674091" cy="16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7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1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496" y="6358513"/>
            <a:ext cx="373540" cy="216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8558" y="6371151"/>
            <a:ext cx="381603" cy="220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4804" y="6371151"/>
            <a:ext cx="383256" cy="220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863" y="6371151"/>
            <a:ext cx="383167" cy="2205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6397" y="2582193"/>
            <a:ext cx="5588000" cy="3483610"/>
            <a:chOff x="2536397" y="2582193"/>
            <a:chExt cx="558800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301" y="4971660"/>
              <a:ext cx="327878" cy="2042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529" y="4971660"/>
              <a:ext cx="327694" cy="2042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849" y="4971660"/>
              <a:ext cx="327668" cy="2042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37" y="437945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6" y="54291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221" y="105205"/>
                  </a:lnTo>
                  <a:lnTo>
                    <a:pt x="16554" y="105205"/>
                  </a:lnTo>
                  <a:lnTo>
                    <a:pt x="45103" y="54291"/>
                  </a:lnTo>
                  <a:lnTo>
                    <a:pt x="44584" y="23839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097" y="53966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7" y="23839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413" y="5731943"/>
              <a:ext cx="236000" cy="2781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72" y="5731943"/>
              <a:ext cx="236000" cy="2781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4255" y="2945190"/>
              <a:ext cx="313562" cy="1818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6397" y="2959450"/>
              <a:ext cx="306219" cy="1763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60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60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40" y="664121"/>
                  </a:lnTo>
                  <a:lnTo>
                    <a:pt x="917968" y="664121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8617" y="3374240"/>
              <a:ext cx="427375" cy="2921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21607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717" y="2925809"/>
              <a:ext cx="326175" cy="2103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1441" y="4381804"/>
              <a:ext cx="327652" cy="1988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0138" y="2925809"/>
              <a:ext cx="322836" cy="2103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1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5346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4440" y="2949583"/>
              <a:ext cx="322325" cy="1865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2" y="54137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7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4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5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65277" y="540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447" y="37805"/>
                  </a:lnTo>
                  <a:lnTo>
                    <a:pt x="65161" y="540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136" y="19003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106" y="54234"/>
                  </a:lnTo>
                  <a:lnTo>
                    <a:pt x="46225" y="54034"/>
                  </a:lnTo>
                  <a:lnTo>
                    <a:pt x="46541" y="23788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939" y="23788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161" y="54034"/>
                  </a:lnTo>
                  <a:lnTo>
                    <a:pt x="65447" y="37805"/>
                  </a:lnTo>
                  <a:lnTo>
                    <a:pt x="65593" y="23788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6" y="54009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699" y="23804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49" y="23804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8116" y="23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500" y="55328"/>
                  </a:move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645172" y="64853"/>
                  </a:lnTo>
                  <a:lnTo>
                    <a:pt x="661500" y="55328"/>
                  </a:lnTo>
                  <a:lnTo>
                    <a:pt x="645172" y="45803"/>
                  </a:lnTo>
                  <a:close/>
                </a:path>
                <a:path w="699770" h="111125">
                  <a:moveTo>
                    <a:pt x="682978" y="45803"/>
                  </a:moveTo>
                  <a:lnTo>
                    <a:pt x="680402" y="45803"/>
                  </a:lnTo>
                  <a:lnTo>
                    <a:pt x="680402" y="64853"/>
                  </a:lnTo>
                  <a:lnTo>
                    <a:pt x="682977" y="64853"/>
                  </a:lnTo>
                  <a:lnTo>
                    <a:pt x="699306" y="55328"/>
                  </a:lnTo>
                  <a:lnTo>
                    <a:pt x="682978" y="45803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82978" y="45803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2576" y="4997105"/>
            <a:ext cx="326470" cy="20239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16364" y="2278365"/>
            <a:ext cx="334762" cy="23922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06398" y="2278365"/>
            <a:ext cx="332937" cy="239221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6289" y="2278365"/>
            <a:ext cx="333048" cy="23922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78824" y="2278365"/>
            <a:ext cx="335479" cy="23922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9284" y="1428260"/>
            <a:ext cx="570865" cy="791210"/>
            <a:chOff x="6959284" y="1428260"/>
            <a:chExt cx="570865" cy="791210"/>
          </a:xfrm>
        </p:grpSpPr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9284" y="1428260"/>
              <a:ext cx="570236" cy="23000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901553" y="1428260"/>
            <a:ext cx="570865" cy="791210"/>
            <a:chOff x="5901553" y="1428260"/>
            <a:chExt cx="570865" cy="791210"/>
          </a:xfrm>
        </p:grpSpPr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1553" y="1428260"/>
              <a:ext cx="570481" cy="23000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3667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2" y="54135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754656" y="1347976"/>
            <a:ext cx="746125" cy="871219"/>
            <a:chOff x="4754656" y="1347976"/>
            <a:chExt cx="746125" cy="871219"/>
          </a:xfrm>
        </p:grpSpPr>
        <p:pic>
          <p:nvPicPr>
            <p:cNvPr id="104" name="object 10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5560" y="1428260"/>
              <a:ext cx="570312" cy="23000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993" y="1409269"/>
              <a:ext cx="622924" cy="27432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764181" y="1357501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3743312" y="1428260"/>
            <a:ext cx="570865" cy="791210"/>
            <a:chOff x="3743312" y="1428260"/>
            <a:chExt cx="570865" cy="791210"/>
          </a:xfrm>
        </p:grpSpPr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43312" y="1428260"/>
              <a:ext cx="570600" cy="23000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2842129" y="6168527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19412" y="1342644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200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42129" y="1478565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391483" y="347725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2363345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4419972" y="851915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2890" marR="5080" indent="-2508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“opened”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013539" y="6042622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854953" y="6057862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621674" y="6057862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767312" y="6057862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92720" y="6057862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089151" y="6057862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191373" y="6054016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1" name="Title 130">
            <a:extLst>
              <a:ext uri="{FF2B5EF4-FFF2-40B4-BE49-F238E27FC236}">
                <a16:creationId xmlns:a16="http://schemas.microsoft.com/office/drawing/2014/main" id="{EA150582-72F8-6969-6D97-8DB6B3C3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  <a:r>
              <a:rPr lang="en-GB" spc="-50" dirty="0"/>
              <a:t> </a:t>
            </a:r>
            <a:r>
              <a:rPr lang="en-GB" dirty="0"/>
              <a:t>an</a:t>
            </a:r>
            <a:r>
              <a:rPr lang="en-GB" spc="-45" dirty="0"/>
              <a:t> </a:t>
            </a:r>
            <a:r>
              <a:rPr lang="en-GB" dirty="0"/>
              <a:t>RNN</a:t>
            </a:r>
            <a:r>
              <a:rPr lang="en-GB" spc="-40" dirty="0"/>
              <a:t> </a:t>
            </a:r>
            <a:r>
              <a:rPr lang="en-GB" dirty="0"/>
              <a:t>Language</a:t>
            </a:r>
            <a:r>
              <a:rPr lang="en-GB" spc="-45" dirty="0"/>
              <a:t> </a:t>
            </a:r>
            <a:r>
              <a:rPr lang="en-GB" spc="-10" dirty="0"/>
              <a:t>Model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1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496" y="6358513"/>
            <a:ext cx="373540" cy="216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8558" y="6371151"/>
            <a:ext cx="381603" cy="220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4804" y="6371151"/>
            <a:ext cx="383256" cy="220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863" y="6371151"/>
            <a:ext cx="383167" cy="2205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6397" y="2582193"/>
            <a:ext cx="5588000" cy="3483610"/>
            <a:chOff x="2536397" y="2582193"/>
            <a:chExt cx="558800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301" y="4971660"/>
              <a:ext cx="327878" cy="2042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529" y="4971660"/>
              <a:ext cx="327694" cy="2042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849" y="4971660"/>
              <a:ext cx="327668" cy="2042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37" y="437945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6" y="54291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221" y="105205"/>
                  </a:lnTo>
                  <a:lnTo>
                    <a:pt x="16554" y="105205"/>
                  </a:lnTo>
                  <a:lnTo>
                    <a:pt x="45103" y="54291"/>
                  </a:lnTo>
                  <a:lnTo>
                    <a:pt x="44584" y="23839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097" y="53966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7" y="23839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413" y="5731943"/>
              <a:ext cx="236000" cy="2781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72" y="5731943"/>
              <a:ext cx="236000" cy="2781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4255" y="2945190"/>
              <a:ext cx="313562" cy="1818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6397" y="2959450"/>
              <a:ext cx="306219" cy="1763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60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60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40" y="664121"/>
                  </a:lnTo>
                  <a:lnTo>
                    <a:pt x="917968" y="664121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8617" y="3374240"/>
              <a:ext cx="427375" cy="2921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21607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717" y="2925809"/>
              <a:ext cx="326175" cy="2103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1441" y="4381804"/>
              <a:ext cx="327652" cy="1988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0138" y="2925809"/>
              <a:ext cx="322836" cy="2103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1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5346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4440" y="2949583"/>
              <a:ext cx="322325" cy="1865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2" y="54137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7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4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5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65277" y="540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447" y="37805"/>
                  </a:lnTo>
                  <a:lnTo>
                    <a:pt x="65161" y="540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136" y="19003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106" y="54234"/>
                  </a:lnTo>
                  <a:lnTo>
                    <a:pt x="46225" y="54034"/>
                  </a:lnTo>
                  <a:lnTo>
                    <a:pt x="46541" y="23788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939" y="23788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161" y="54034"/>
                  </a:lnTo>
                  <a:lnTo>
                    <a:pt x="65447" y="37805"/>
                  </a:lnTo>
                  <a:lnTo>
                    <a:pt x="65593" y="23788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6" y="54009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699" y="23804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49" y="23804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8116" y="23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500" y="55328"/>
                  </a:move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645172" y="64853"/>
                  </a:lnTo>
                  <a:lnTo>
                    <a:pt x="661500" y="55328"/>
                  </a:lnTo>
                  <a:lnTo>
                    <a:pt x="645172" y="45803"/>
                  </a:lnTo>
                  <a:close/>
                </a:path>
                <a:path w="699770" h="111125">
                  <a:moveTo>
                    <a:pt x="682978" y="45803"/>
                  </a:moveTo>
                  <a:lnTo>
                    <a:pt x="680402" y="45803"/>
                  </a:lnTo>
                  <a:lnTo>
                    <a:pt x="680402" y="64853"/>
                  </a:lnTo>
                  <a:lnTo>
                    <a:pt x="682977" y="64853"/>
                  </a:lnTo>
                  <a:lnTo>
                    <a:pt x="699306" y="55328"/>
                  </a:lnTo>
                  <a:lnTo>
                    <a:pt x="682978" y="45803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82978" y="45803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2576" y="4997105"/>
            <a:ext cx="326470" cy="20239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16364" y="2278365"/>
            <a:ext cx="334762" cy="23922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06398" y="2278365"/>
            <a:ext cx="332937" cy="239221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6289" y="2278365"/>
            <a:ext cx="333048" cy="23922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78824" y="2278365"/>
            <a:ext cx="335479" cy="23922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9284" y="1428260"/>
            <a:ext cx="570865" cy="791210"/>
            <a:chOff x="6959284" y="1428260"/>
            <a:chExt cx="570865" cy="791210"/>
          </a:xfrm>
        </p:grpSpPr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9284" y="1428260"/>
              <a:ext cx="570236" cy="23000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803360" y="1347976"/>
            <a:ext cx="746125" cy="871219"/>
            <a:chOff x="5803360" y="1347976"/>
            <a:chExt cx="746125" cy="871219"/>
          </a:xfrm>
        </p:grpSpPr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1553" y="1428260"/>
              <a:ext cx="570481" cy="23000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2" y="54135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12885" y="1357501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4803993" y="1409269"/>
            <a:ext cx="622935" cy="810260"/>
            <a:chOff x="4803993" y="1409269"/>
            <a:chExt cx="622935" cy="810260"/>
          </a:xfrm>
        </p:grpSpPr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5560" y="1428260"/>
              <a:ext cx="570312" cy="23000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993" y="1409269"/>
              <a:ext cx="622924" cy="274320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3743312" y="1428260"/>
            <a:ext cx="570865" cy="791210"/>
            <a:chOff x="3743312" y="1428260"/>
            <a:chExt cx="570865" cy="791210"/>
          </a:xfrm>
        </p:grpSpPr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43312" y="1428260"/>
              <a:ext cx="570600" cy="23000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2842129" y="6168527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19412" y="1342644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200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42129" y="1478565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391483" y="347725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2363345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468674" y="851915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9410" marR="5080" indent="-34734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“their”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013539" y="6042622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854953" y="6057862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621674" y="6057862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767312" y="6057862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92720" y="6057862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089151" y="6057862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191373" y="6054016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9" name="Title 128">
            <a:extLst>
              <a:ext uri="{FF2B5EF4-FFF2-40B4-BE49-F238E27FC236}">
                <a16:creationId xmlns:a16="http://schemas.microsoft.com/office/drawing/2014/main" id="{69FB2342-B58C-91BD-2549-E6C6A9CB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  <a:r>
              <a:rPr lang="en-GB" spc="-50" dirty="0"/>
              <a:t> </a:t>
            </a:r>
            <a:r>
              <a:rPr lang="en-GB" dirty="0"/>
              <a:t>an</a:t>
            </a:r>
            <a:r>
              <a:rPr lang="en-GB" spc="-45" dirty="0"/>
              <a:t> </a:t>
            </a:r>
            <a:r>
              <a:rPr lang="en-GB" dirty="0"/>
              <a:t>RNN</a:t>
            </a:r>
            <a:r>
              <a:rPr lang="en-GB" spc="-40" dirty="0"/>
              <a:t> </a:t>
            </a:r>
            <a:r>
              <a:rPr lang="en-GB" dirty="0"/>
              <a:t>Language</a:t>
            </a:r>
            <a:r>
              <a:rPr lang="en-GB" spc="-45" dirty="0"/>
              <a:t> </a:t>
            </a:r>
            <a:r>
              <a:rPr lang="en-GB" spc="-10" dirty="0"/>
              <a:t>Model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1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496" y="6358513"/>
            <a:ext cx="373540" cy="216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8558" y="6371151"/>
            <a:ext cx="381603" cy="220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4804" y="6371151"/>
            <a:ext cx="383256" cy="220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863" y="6371151"/>
            <a:ext cx="383167" cy="2205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6397" y="2582193"/>
            <a:ext cx="5588000" cy="3483610"/>
            <a:chOff x="2536397" y="2582193"/>
            <a:chExt cx="558800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301" y="4971660"/>
              <a:ext cx="327878" cy="2042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529" y="4971660"/>
              <a:ext cx="327694" cy="2042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849" y="4971660"/>
              <a:ext cx="327668" cy="2042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37" y="437945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6" y="54291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221" y="105205"/>
                  </a:lnTo>
                  <a:lnTo>
                    <a:pt x="16554" y="105205"/>
                  </a:lnTo>
                  <a:lnTo>
                    <a:pt x="45103" y="54291"/>
                  </a:lnTo>
                  <a:lnTo>
                    <a:pt x="44584" y="23839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097" y="53966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7" y="23839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413" y="5731943"/>
              <a:ext cx="236000" cy="2781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72" y="5731943"/>
              <a:ext cx="236000" cy="2781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4255" y="2945190"/>
              <a:ext cx="313562" cy="1818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6397" y="2959450"/>
              <a:ext cx="306219" cy="1763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60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60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40" y="664121"/>
                  </a:lnTo>
                  <a:lnTo>
                    <a:pt x="917968" y="664121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8617" y="3374240"/>
              <a:ext cx="427375" cy="2921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21607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717" y="2925809"/>
              <a:ext cx="326175" cy="2103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1441" y="4381804"/>
              <a:ext cx="327652" cy="1988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0138" y="2925809"/>
              <a:ext cx="322836" cy="2103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1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5346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4440" y="2949583"/>
              <a:ext cx="322325" cy="1865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2" y="54137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7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4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5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65277" y="540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447" y="37805"/>
                  </a:lnTo>
                  <a:lnTo>
                    <a:pt x="65161" y="540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136" y="19003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106" y="54234"/>
                  </a:lnTo>
                  <a:lnTo>
                    <a:pt x="46225" y="54034"/>
                  </a:lnTo>
                  <a:lnTo>
                    <a:pt x="46541" y="23788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939" y="23788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161" y="54034"/>
                  </a:lnTo>
                  <a:lnTo>
                    <a:pt x="65447" y="37805"/>
                  </a:lnTo>
                  <a:lnTo>
                    <a:pt x="65593" y="23788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6" y="54009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699" y="23804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49" y="23804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8116" y="23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500" y="55328"/>
                  </a:move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645172" y="64853"/>
                  </a:lnTo>
                  <a:lnTo>
                    <a:pt x="661500" y="55328"/>
                  </a:lnTo>
                  <a:lnTo>
                    <a:pt x="645172" y="45803"/>
                  </a:lnTo>
                  <a:close/>
                </a:path>
                <a:path w="699770" h="111125">
                  <a:moveTo>
                    <a:pt x="682978" y="45803"/>
                  </a:moveTo>
                  <a:lnTo>
                    <a:pt x="680402" y="45803"/>
                  </a:lnTo>
                  <a:lnTo>
                    <a:pt x="680402" y="64853"/>
                  </a:lnTo>
                  <a:lnTo>
                    <a:pt x="682977" y="64853"/>
                  </a:lnTo>
                  <a:lnTo>
                    <a:pt x="699306" y="55328"/>
                  </a:lnTo>
                  <a:lnTo>
                    <a:pt x="682978" y="45803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82978" y="45803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2576" y="4997105"/>
            <a:ext cx="326470" cy="20239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16364" y="2278365"/>
            <a:ext cx="334762" cy="23922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06398" y="2278365"/>
            <a:ext cx="332937" cy="239221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6289" y="2278365"/>
            <a:ext cx="333048" cy="23922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78824" y="2278365"/>
            <a:ext cx="335479" cy="23922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879841" y="1347976"/>
            <a:ext cx="746125" cy="871219"/>
            <a:chOff x="6879841" y="1347976"/>
            <a:chExt cx="746125" cy="871219"/>
          </a:xfrm>
        </p:grpSpPr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9284" y="1428260"/>
              <a:ext cx="570236" cy="23000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89366" y="1357501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5901553" y="1428260"/>
            <a:ext cx="570865" cy="791210"/>
            <a:chOff x="5901553" y="1428260"/>
            <a:chExt cx="570865" cy="791210"/>
          </a:xfrm>
        </p:grpSpPr>
        <p:pic>
          <p:nvPicPr>
            <p:cNvPr id="102" name="object 10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1553" y="1428260"/>
              <a:ext cx="570481" cy="23000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093667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2" y="54135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4803993" y="1409269"/>
            <a:ext cx="622935" cy="810260"/>
            <a:chOff x="4803993" y="1409269"/>
            <a:chExt cx="622935" cy="810260"/>
          </a:xfrm>
        </p:grpSpPr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5560" y="1428260"/>
              <a:ext cx="570312" cy="23000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993" y="1409269"/>
              <a:ext cx="622924" cy="274320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3743312" y="1428260"/>
            <a:ext cx="570865" cy="791210"/>
            <a:chOff x="3743312" y="1428260"/>
            <a:chExt cx="570865" cy="791210"/>
          </a:xfrm>
        </p:grpSpPr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43312" y="1428260"/>
              <a:ext cx="570600" cy="23000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2842129" y="6168527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719412" y="1342644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200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42129" y="1478565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8391483" y="347725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2363345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6545157" y="851915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1150" marR="5080" indent="-29908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“exams”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013539" y="6042622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854953" y="6057862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621674" y="6057862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767312" y="6057862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92720" y="6057862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089151" y="6057862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191373" y="6054016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9" name="Title 128">
            <a:extLst>
              <a:ext uri="{FF2B5EF4-FFF2-40B4-BE49-F238E27FC236}">
                <a16:creationId xmlns:a16="http://schemas.microsoft.com/office/drawing/2014/main" id="{E030E7B2-E6D4-AFA7-0F71-B72EAA47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  <a:r>
              <a:rPr lang="en-GB" spc="-50" dirty="0"/>
              <a:t> </a:t>
            </a:r>
            <a:r>
              <a:rPr lang="en-GB" dirty="0"/>
              <a:t>an</a:t>
            </a:r>
            <a:r>
              <a:rPr lang="en-GB" spc="-45" dirty="0"/>
              <a:t> </a:t>
            </a:r>
            <a:r>
              <a:rPr lang="en-GB" dirty="0"/>
              <a:t>RNN</a:t>
            </a:r>
            <a:r>
              <a:rPr lang="en-GB" spc="-40" dirty="0"/>
              <a:t> </a:t>
            </a:r>
            <a:r>
              <a:rPr lang="en-GB" dirty="0"/>
              <a:t>Language</a:t>
            </a:r>
            <a:r>
              <a:rPr lang="en-GB" spc="-45" dirty="0"/>
              <a:t> </a:t>
            </a:r>
            <a:r>
              <a:rPr lang="en-GB" spc="-10" dirty="0"/>
              <a:t>Model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3331" y="934474"/>
            <a:ext cx="496620" cy="1811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6436" y="934474"/>
            <a:ext cx="493244" cy="1811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6854" y="934474"/>
            <a:ext cx="494159" cy="18112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72224" y="282597"/>
            <a:ext cx="5066030" cy="1944370"/>
            <a:chOff x="4324624" y="1146422"/>
            <a:chExt cx="5066030" cy="194437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6248" y="1798299"/>
              <a:ext cx="289729" cy="181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319" y="2101410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319" y="2333829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566249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798668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3628" y="200789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7146" y="2132338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7146" y="2364757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7146" y="2597177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7146" y="2829596"/>
              <a:ext cx="165353" cy="1739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29308" y="2483946"/>
              <a:ext cx="702310" cy="111125"/>
            </a:xfrm>
            <a:custGeom>
              <a:avLst/>
              <a:gdLst/>
              <a:ahLst/>
              <a:cxnLst/>
              <a:rect l="l" t="t" r="r" b="b"/>
              <a:pathLst>
                <a:path w="702310" h="111125">
                  <a:moveTo>
                    <a:pt x="685819" y="45163"/>
                  </a:moveTo>
                  <a:lnTo>
                    <a:pt x="683209" y="45163"/>
                  </a:lnTo>
                  <a:lnTo>
                    <a:pt x="683257" y="50904"/>
                  </a:lnTo>
                  <a:lnTo>
                    <a:pt x="683369" y="64212"/>
                  </a:lnTo>
                  <a:lnTo>
                    <a:pt x="648137" y="64508"/>
                  </a:lnTo>
                  <a:lnTo>
                    <a:pt x="598073" y="94278"/>
                  </a:lnTo>
                  <a:lnTo>
                    <a:pt x="596588" y="100124"/>
                  </a:lnTo>
                  <a:lnTo>
                    <a:pt x="601966" y="109166"/>
                  </a:lnTo>
                  <a:lnTo>
                    <a:pt x="607810" y="110652"/>
                  </a:lnTo>
                  <a:lnTo>
                    <a:pt x="702190" y="54529"/>
                  </a:lnTo>
                  <a:lnTo>
                    <a:pt x="685819" y="45163"/>
                  </a:lnTo>
                  <a:close/>
                </a:path>
                <a:path w="702310" h="111125">
                  <a:moveTo>
                    <a:pt x="647975" y="45459"/>
                  </a:moveTo>
                  <a:lnTo>
                    <a:pt x="0" y="50904"/>
                  </a:lnTo>
                  <a:lnTo>
                    <a:pt x="33" y="54847"/>
                  </a:lnTo>
                  <a:lnTo>
                    <a:pt x="160" y="69954"/>
                  </a:lnTo>
                  <a:lnTo>
                    <a:pt x="648137" y="64508"/>
                  </a:lnTo>
                  <a:lnTo>
                    <a:pt x="664383" y="54847"/>
                  </a:lnTo>
                  <a:lnTo>
                    <a:pt x="647975" y="45459"/>
                  </a:lnTo>
                  <a:close/>
                </a:path>
                <a:path w="702310" h="111125">
                  <a:moveTo>
                    <a:pt x="664383" y="54847"/>
                  </a:moveTo>
                  <a:lnTo>
                    <a:pt x="648137" y="64508"/>
                  </a:lnTo>
                  <a:lnTo>
                    <a:pt x="683369" y="64212"/>
                  </a:lnTo>
                  <a:lnTo>
                    <a:pt x="683358" y="62956"/>
                  </a:lnTo>
                  <a:lnTo>
                    <a:pt x="678557" y="62956"/>
                  </a:lnTo>
                  <a:lnTo>
                    <a:pt x="664383" y="54847"/>
                  </a:lnTo>
                  <a:close/>
                </a:path>
                <a:path w="702310" h="111125">
                  <a:moveTo>
                    <a:pt x="678420" y="46501"/>
                  </a:moveTo>
                  <a:lnTo>
                    <a:pt x="664383" y="54847"/>
                  </a:lnTo>
                  <a:lnTo>
                    <a:pt x="678557" y="62956"/>
                  </a:lnTo>
                  <a:lnTo>
                    <a:pt x="678456" y="50904"/>
                  </a:lnTo>
                  <a:lnTo>
                    <a:pt x="678420" y="46501"/>
                  </a:lnTo>
                  <a:close/>
                </a:path>
                <a:path w="702310" h="111125">
                  <a:moveTo>
                    <a:pt x="683220" y="46501"/>
                  </a:moveTo>
                  <a:lnTo>
                    <a:pt x="678420" y="46501"/>
                  </a:lnTo>
                  <a:lnTo>
                    <a:pt x="678456" y="50904"/>
                  </a:lnTo>
                  <a:lnTo>
                    <a:pt x="678557" y="62956"/>
                  </a:lnTo>
                  <a:lnTo>
                    <a:pt x="683358" y="62956"/>
                  </a:lnTo>
                  <a:lnTo>
                    <a:pt x="683257" y="50904"/>
                  </a:lnTo>
                  <a:lnTo>
                    <a:pt x="683220" y="46501"/>
                  </a:lnTo>
                  <a:close/>
                </a:path>
                <a:path w="702310" h="111125">
                  <a:moveTo>
                    <a:pt x="683209" y="45163"/>
                  </a:moveTo>
                  <a:lnTo>
                    <a:pt x="647975" y="45459"/>
                  </a:lnTo>
                  <a:lnTo>
                    <a:pt x="664383" y="54847"/>
                  </a:lnTo>
                  <a:lnTo>
                    <a:pt x="678420" y="46501"/>
                  </a:lnTo>
                  <a:lnTo>
                    <a:pt x="683220" y="46501"/>
                  </a:lnTo>
                  <a:lnTo>
                    <a:pt x="683209" y="45163"/>
                  </a:lnTo>
                  <a:close/>
                </a:path>
                <a:path w="702310" h="111125">
                  <a:moveTo>
                    <a:pt x="606880" y="0"/>
                  </a:moveTo>
                  <a:lnTo>
                    <a:pt x="601061" y="1583"/>
                  </a:lnTo>
                  <a:lnTo>
                    <a:pt x="595837" y="10716"/>
                  </a:lnTo>
                  <a:lnTo>
                    <a:pt x="597420" y="16535"/>
                  </a:lnTo>
                  <a:lnTo>
                    <a:pt x="647975" y="45459"/>
                  </a:lnTo>
                  <a:lnTo>
                    <a:pt x="685819" y="45163"/>
                  </a:lnTo>
                  <a:lnTo>
                    <a:pt x="60688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0370" y="2242431"/>
              <a:ext cx="355647" cy="20363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31454" y="200199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83595" y="199878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97170" y="2480382"/>
              <a:ext cx="687070" cy="111125"/>
            </a:xfrm>
            <a:custGeom>
              <a:avLst/>
              <a:gdLst/>
              <a:ahLst/>
              <a:cxnLst/>
              <a:rect l="l" t="t" r="r" b="b"/>
              <a:pathLst>
                <a:path w="687070" h="111125">
                  <a:moveTo>
                    <a:pt x="670117" y="45448"/>
                  </a:moveTo>
                  <a:lnTo>
                    <a:pt x="667520" y="45448"/>
                  </a:lnTo>
                  <a:lnTo>
                    <a:pt x="667609" y="64496"/>
                  </a:lnTo>
                  <a:lnTo>
                    <a:pt x="632379" y="64661"/>
                  </a:lnTo>
                  <a:lnTo>
                    <a:pt x="582204" y="94245"/>
                  </a:lnTo>
                  <a:lnTo>
                    <a:pt x="580697" y="100084"/>
                  </a:lnTo>
                  <a:lnTo>
                    <a:pt x="586041" y="109147"/>
                  </a:lnTo>
                  <a:lnTo>
                    <a:pt x="591880" y="110655"/>
                  </a:lnTo>
                  <a:lnTo>
                    <a:pt x="686469" y="54884"/>
                  </a:lnTo>
                  <a:lnTo>
                    <a:pt x="670117" y="45448"/>
                  </a:lnTo>
                  <a:close/>
                </a:path>
                <a:path w="687070" h="111125">
                  <a:moveTo>
                    <a:pt x="632291" y="45612"/>
                  </a:moveTo>
                  <a:lnTo>
                    <a:pt x="0" y="48568"/>
                  </a:lnTo>
                  <a:lnTo>
                    <a:pt x="90" y="67618"/>
                  </a:lnTo>
                  <a:lnTo>
                    <a:pt x="632379" y="64661"/>
                  </a:lnTo>
                  <a:lnTo>
                    <a:pt x="648662" y="55060"/>
                  </a:lnTo>
                  <a:lnTo>
                    <a:pt x="632291" y="45612"/>
                  </a:lnTo>
                  <a:close/>
                </a:path>
                <a:path w="687070" h="111125">
                  <a:moveTo>
                    <a:pt x="648662" y="55060"/>
                  </a:moveTo>
                  <a:lnTo>
                    <a:pt x="632379" y="64661"/>
                  </a:lnTo>
                  <a:lnTo>
                    <a:pt x="667609" y="64496"/>
                  </a:lnTo>
                  <a:lnTo>
                    <a:pt x="667603" y="63221"/>
                  </a:lnTo>
                  <a:lnTo>
                    <a:pt x="662805" y="63221"/>
                  </a:lnTo>
                  <a:lnTo>
                    <a:pt x="648662" y="55060"/>
                  </a:lnTo>
                  <a:close/>
                </a:path>
                <a:path w="687070" h="111125">
                  <a:moveTo>
                    <a:pt x="662727" y="46767"/>
                  </a:moveTo>
                  <a:lnTo>
                    <a:pt x="648662" y="55060"/>
                  </a:lnTo>
                  <a:lnTo>
                    <a:pt x="662805" y="63221"/>
                  </a:lnTo>
                  <a:lnTo>
                    <a:pt x="662727" y="46767"/>
                  </a:lnTo>
                  <a:close/>
                </a:path>
                <a:path w="687070" h="111125">
                  <a:moveTo>
                    <a:pt x="667527" y="46767"/>
                  </a:moveTo>
                  <a:lnTo>
                    <a:pt x="662727" y="46767"/>
                  </a:lnTo>
                  <a:lnTo>
                    <a:pt x="662805" y="63221"/>
                  </a:lnTo>
                  <a:lnTo>
                    <a:pt x="667603" y="63221"/>
                  </a:lnTo>
                  <a:lnTo>
                    <a:pt x="667527" y="46767"/>
                  </a:lnTo>
                  <a:close/>
                </a:path>
                <a:path w="687070" h="111125">
                  <a:moveTo>
                    <a:pt x="667520" y="45448"/>
                  </a:moveTo>
                  <a:lnTo>
                    <a:pt x="632291" y="45612"/>
                  </a:lnTo>
                  <a:lnTo>
                    <a:pt x="648662" y="55060"/>
                  </a:lnTo>
                  <a:lnTo>
                    <a:pt x="662727" y="46767"/>
                  </a:lnTo>
                  <a:lnTo>
                    <a:pt x="667527" y="46767"/>
                  </a:lnTo>
                  <a:lnTo>
                    <a:pt x="667520" y="45448"/>
                  </a:lnTo>
                  <a:close/>
                </a:path>
                <a:path w="687070" h="111125">
                  <a:moveTo>
                    <a:pt x="591362" y="0"/>
                  </a:moveTo>
                  <a:lnTo>
                    <a:pt x="585538" y="1562"/>
                  </a:lnTo>
                  <a:lnTo>
                    <a:pt x="580279" y="10674"/>
                  </a:lnTo>
                  <a:lnTo>
                    <a:pt x="581841" y="16499"/>
                  </a:lnTo>
                  <a:lnTo>
                    <a:pt x="632291" y="45612"/>
                  </a:lnTo>
                  <a:lnTo>
                    <a:pt x="670117" y="45448"/>
                  </a:lnTo>
                  <a:lnTo>
                    <a:pt x="59136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7629" y="2242431"/>
              <a:ext cx="355647" cy="2036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4405" y="2141584"/>
              <a:ext cx="165353" cy="1739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405" y="2374003"/>
              <a:ext cx="165353" cy="1739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4405" y="2606423"/>
              <a:ext cx="165353" cy="1739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4405" y="2838838"/>
              <a:ext cx="165353" cy="1739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549275" y="2474702"/>
              <a:ext cx="716280" cy="111125"/>
            </a:xfrm>
            <a:custGeom>
              <a:avLst/>
              <a:gdLst/>
              <a:ahLst/>
              <a:cxnLst/>
              <a:rect l="l" t="t" r="r" b="b"/>
              <a:pathLst>
                <a:path w="716279" h="111125">
                  <a:moveTo>
                    <a:pt x="699596" y="45161"/>
                  </a:moveTo>
                  <a:lnTo>
                    <a:pt x="696979" y="45161"/>
                  </a:lnTo>
                  <a:lnTo>
                    <a:pt x="697029" y="51038"/>
                  </a:lnTo>
                  <a:lnTo>
                    <a:pt x="697141" y="64211"/>
                  </a:lnTo>
                  <a:lnTo>
                    <a:pt x="661912" y="64508"/>
                  </a:lnTo>
                  <a:lnTo>
                    <a:pt x="611850" y="94279"/>
                  </a:lnTo>
                  <a:lnTo>
                    <a:pt x="610364" y="100124"/>
                  </a:lnTo>
                  <a:lnTo>
                    <a:pt x="615742" y="109166"/>
                  </a:lnTo>
                  <a:lnTo>
                    <a:pt x="621587" y="110652"/>
                  </a:lnTo>
                  <a:lnTo>
                    <a:pt x="715966" y="54526"/>
                  </a:lnTo>
                  <a:lnTo>
                    <a:pt x="699596" y="45161"/>
                  </a:lnTo>
                  <a:close/>
                </a:path>
                <a:path w="716279" h="111125">
                  <a:moveTo>
                    <a:pt x="661751" y="45458"/>
                  </a:moveTo>
                  <a:lnTo>
                    <a:pt x="0" y="51038"/>
                  </a:lnTo>
                  <a:lnTo>
                    <a:pt x="100" y="62953"/>
                  </a:lnTo>
                  <a:lnTo>
                    <a:pt x="161" y="70088"/>
                  </a:lnTo>
                  <a:lnTo>
                    <a:pt x="661912" y="64508"/>
                  </a:lnTo>
                  <a:lnTo>
                    <a:pt x="678160" y="54845"/>
                  </a:lnTo>
                  <a:lnTo>
                    <a:pt x="661751" y="45458"/>
                  </a:lnTo>
                  <a:close/>
                </a:path>
                <a:path w="716279" h="111125">
                  <a:moveTo>
                    <a:pt x="678160" y="54845"/>
                  </a:moveTo>
                  <a:lnTo>
                    <a:pt x="661912" y="64508"/>
                  </a:lnTo>
                  <a:lnTo>
                    <a:pt x="697141" y="64211"/>
                  </a:lnTo>
                  <a:lnTo>
                    <a:pt x="697130" y="62953"/>
                  </a:lnTo>
                  <a:lnTo>
                    <a:pt x="692332" y="62953"/>
                  </a:lnTo>
                  <a:lnTo>
                    <a:pt x="678160" y="54845"/>
                  </a:lnTo>
                  <a:close/>
                </a:path>
                <a:path w="716279" h="111125">
                  <a:moveTo>
                    <a:pt x="692194" y="46499"/>
                  </a:moveTo>
                  <a:lnTo>
                    <a:pt x="678160" y="54845"/>
                  </a:lnTo>
                  <a:lnTo>
                    <a:pt x="692332" y="62953"/>
                  </a:lnTo>
                  <a:lnTo>
                    <a:pt x="692232" y="51038"/>
                  </a:lnTo>
                  <a:lnTo>
                    <a:pt x="692194" y="46499"/>
                  </a:lnTo>
                  <a:close/>
                </a:path>
                <a:path w="716279" h="111125">
                  <a:moveTo>
                    <a:pt x="696991" y="46499"/>
                  </a:moveTo>
                  <a:lnTo>
                    <a:pt x="692194" y="46499"/>
                  </a:lnTo>
                  <a:lnTo>
                    <a:pt x="692232" y="51038"/>
                  </a:lnTo>
                  <a:lnTo>
                    <a:pt x="692332" y="62953"/>
                  </a:lnTo>
                  <a:lnTo>
                    <a:pt x="697130" y="62953"/>
                  </a:lnTo>
                  <a:lnTo>
                    <a:pt x="697029" y="51038"/>
                  </a:lnTo>
                  <a:lnTo>
                    <a:pt x="696991" y="46499"/>
                  </a:lnTo>
                  <a:close/>
                </a:path>
                <a:path w="716279" h="111125">
                  <a:moveTo>
                    <a:pt x="696979" y="45161"/>
                  </a:moveTo>
                  <a:lnTo>
                    <a:pt x="661751" y="45458"/>
                  </a:lnTo>
                  <a:lnTo>
                    <a:pt x="678160" y="54845"/>
                  </a:lnTo>
                  <a:lnTo>
                    <a:pt x="692194" y="46499"/>
                  </a:lnTo>
                  <a:lnTo>
                    <a:pt x="696991" y="46499"/>
                  </a:lnTo>
                  <a:lnTo>
                    <a:pt x="696979" y="45161"/>
                  </a:lnTo>
                  <a:close/>
                </a:path>
                <a:path w="716279" h="111125">
                  <a:moveTo>
                    <a:pt x="620654" y="0"/>
                  </a:moveTo>
                  <a:lnTo>
                    <a:pt x="614834" y="1583"/>
                  </a:lnTo>
                  <a:lnTo>
                    <a:pt x="609610" y="10716"/>
                  </a:lnTo>
                  <a:lnTo>
                    <a:pt x="611195" y="16535"/>
                  </a:lnTo>
                  <a:lnTo>
                    <a:pt x="661751" y="45458"/>
                  </a:lnTo>
                  <a:lnTo>
                    <a:pt x="699596" y="45161"/>
                  </a:lnTo>
                  <a:lnTo>
                    <a:pt x="62065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4111" y="2242431"/>
              <a:ext cx="355647" cy="2036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0887" y="2132338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0887" y="2364757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0887" y="2597177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0887" y="2829596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265195" y="199275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8807" y="1497596"/>
              <a:ext cx="1002030" cy="1087120"/>
            </a:xfrm>
            <a:custGeom>
              <a:avLst/>
              <a:gdLst/>
              <a:ahLst/>
              <a:cxnLst/>
              <a:rect l="l" t="t" r="r" b="b"/>
              <a:pathLst>
                <a:path w="1002029" h="1087120">
                  <a:moveTo>
                    <a:pt x="110655" y="94843"/>
                  </a:moveTo>
                  <a:lnTo>
                    <a:pt x="66344" y="18897"/>
                  </a:lnTo>
                  <a:lnTo>
                    <a:pt x="55321" y="0"/>
                  </a:ln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27"/>
                  </a:lnTo>
                  <a:lnTo>
                    <a:pt x="45796" y="535533"/>
                  </a:lnTo>
                  <a:lnTo>
                    <a:pt x="64846" y="535533"/>
                  </a:lnTo>
                  <a:lnTo>
                    <a:pt x="64846" y="54127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72"/>
                  </a:lnTo>
                  <a:lnTo>
                    <a:pt x="110655" y="94843"/>
                  </a:lnTo>
                  <a:close/>
                </a:path>
                <a:path w="1002029" h="1087120">
                  <a:moveTo>
                    <a:pt x="1001496" y="1031633"/>
                  </a:moveTo>
                  <a:lnTo>
                    <a:pt x="985177" y="1022108"/>
                  </a:lnTo>
                  <a:lnTo>
                    <a:pt x="906653" y="976312"/>
                  </a:lnTo>
                  <a:lnTo>
                    <a:pt x="900823" y="977849"/>
                  </a:lnTo>
                  <a:lnTo>
                    <a:pt x="895515" y="986929"/>
                  </a:lnTo>
                  <a:lnTo>
                    <a:pt x="897051" y="992771"/>
                  </a:lnTo>
                  <a:lnTo>
                    <a:pt x="947356" y="1022108"/>
                  </a:lnTo>
                  <a:lnTo>
                    <a:pt x="242138" y="1022108"/>
                  </a:lnTo>
                  <a:lnTo>
                    <a:pt x="242138" y="1041158"/>
                  </a:lnTo>
                  <a:lnTo>
                    <a:pt x="947369" y="1041158"/>
                  </a:lnTo>
                  <a:lnTo>
                    <a:pt x="963688" y="1031633"/>
                  </a:lnTo>
                  <a:lnTo>
                    <a:pt x="947369" y="1041158"/>
                  </a:lnTo>
                  <a:lnTo>
                    <a:pt x="897051" y="1070508"/>
                  </a:lnTo>
                  <a:lnTo>
                    <a:pt x="895515" y="1076350"/>
                  </a:lnTo>
                  <a:lnTo>
                    <a:pt x="900823" y="1085430"/>
                  </a:lnTo>
                  <a:lnTo>
                    <a:pt x="906653" y="1086967"/>
                  </a:lnTo>
                  <a:lnTo>
                    <a:pt x="985177" y="1041158"/>
                  </a:lnTo>
                  <a:lnTo>
                    <a:pt x="1001496" y="103163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0912" y="2242431"/>
              <a:ext cx="355649" cy="2036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3955" y="1223975"/>
              <a:ext cx="509918" cy="21996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63466" y="2488954"/>
              <a:ext cx="700405" cy="111125"/>
            </a:xfrm>
            <a:custGeom>
              <a:avLst/>
              <a:gdLst/>
              <a:ahLst/>
              <a:cxnLst/>
              <a:rect l="l" t="t" r="r" b="b"/>
              <a:pathLst>
                <a:path w="700404" h="111125">
                  <a:moveTo>
                    <a:pt x="676512" y="47169"/>
                  </a:moveTo>
                  <a:lnTo>
                    <a:pt x="595723" y="94192"/>
                  </a:lnTo>
                  <a:lnTo>
                    <a:pt x="594183" y="100022"/>
                  </a:lnTo>
                  <a:lnTo>
                    <a:pt x="599475" y="109115"/>
                  </a:lnTo>
                  <a:lnTo>
                    <a:pt x="605306" y="110656"/>
                  </a:lnTo>
                  <a:lnTo>
                    <a:pt x="683875" y="64926"/>
                  </a:lnTo>
                  <a:lnTo>
                    <a:pt x="681292" y="64926"/>
                  </a:lnTo>
                  <a:lnTo>
                    <a:pt x="681294" y="63624"/>
                  </a:lnTo>
                  <a:lnTo>
                    <a:pt x="676497" y="63624"/>
                  </a:lnTo>
                  <a:lnTo>
                    <a:pt x="662464" y="55420"/>
                  </a:lnTo>
                  <a:lnTo>
                    <a:pt x="676504" y="55420"/>
                  </a:lnTo>
                  <a:lnTo>
                    <a:pt x="676512" y="47169"/>
                  </a:lnTo>
                  <a:close/>
                </a:path>
                <a:path w="700404" h="111125">
                  <a:moveTo>
                    <a:pt x="17" y="45215"/>
                  </a:moveTo>
                  <a:lnTo>
                    <a:pt x="0" y="64265"/>
                  </a:lnTo>
                  <a:lnTo>
                    <a:pt x="681292" y="64926"/>
                  </a:lnTo>
                  <a:lnTo>
                    <a:pt x="646004" y="64926"/>
                  </a:lnTo>
                  <a:lnTo>
                    <a:pt x="662336" y="55420"/>
                  </a:lnTo>
                  <a:lnTo>
                    <a:pt x="662464" y="55420"/>
                  </a:lnTo>
                  <a:lnTo>
                    <a:pt x="646141" y="45877"/>
                  </a:lnTo>
                  <a:lnTo>
                    <a:pt x="681311" y="45877"/>
                  </a:lnTo>
                  <a:lnTo>
                    <a:pt x="17" y="45215"/>
                  </a:lnTo>
                  <a:close/>
                </a:path>
                <a:path w="700404" h="111125">
                  <a:moveTo>
                    <a:pt x="683885" y="45877"/>
                  </a:moveTo>
                  <a:lnTo>
                    <a:pt x="681311" y="45877"/>
                  </a:lnTo>
                  <a:lnTo>
                    <a:pt x="681292" y="64926"/>
                  </a:lnTo>
                  <a:lnTo>
                    <a:pt x="683875" y="64926"/>
                  </a:lnTo>
                  <a:lnTo>
                    <a:pt x="700208" y="55420"/>
                  </a:lnTo>
                  <a:lnTo>
                    <a:pt x="683885" y="45877"/>
                  </a:lnTo>
                  <a:close/>
                </a:path>
                <a:path w="700404" h="111125">
                  <a:moveTo>
                    <a:pt x="676504" y="55420"/>
                  </a:moveTo>
                  <a:lnTo>
                    <a:pt x="662464" y="55420"/>
                  </a:lnTo>
                  <a:lnTo>
                    <a:pt x="676497" y="63624"/>
                  </a:lnTo>
                  <a:lnTo>
                    <a:pt x="676504" y="55420"/>
                  </a:lnTo>
                  <a:close/>
                </a:path>
                <a:path w="700404" h="111125">
                  <a:moveTo>
                    <a:pt x="681310" y="47169"/>
                  </a:moveTo>
                  <a:lnTo>
                    <a:pt x="676512" y="47169"/>
                  </a:lnTo>
                  <a:lnTo>
                    <a:pt x="676497" y="63624"/>
                  </a:lnTo>
                  <a:lnTo>
                    <a:pt x="681294" y="63624"/>
                  </a:lnTo>
                  <a:lnTo>
                    <a:pt x="681310" y="47169"/>
                  </a:lnTo>
                  <a:close/>
                </a:path>
                <a:path w="700404" h="111125">
                  <a:moveTo>
                    <a:pt x="605414" y="0"/>
                  </a:moveTo>
                  <a:lnTo>
                    <a:pt x="599579" y="1529"/>
                  </a:lnTo>
                  <a:lnTo>
                    <a:pt x="594269" y="10612"/>
                  </a:lnTo>
                  <a:lnTo>
                    <a:pt x="595798" y="16445"/>
                  </a:lnTo>
                  <a:lnTo>
                    <a:pt x="662464" y="55420"/>
                  </a:lnTo>
                  <a:lnTo>
                    <a:pt x="662336" y="55420"/>
                  </a:lnTo>
                  <a:lnTo>
                    <a:pt x="676512" y="47169"/>
                  </a:lnTo>
                  <a:lnTo>
                    <a:pt x="681310" y="47169"/>
                  </a:lnTo>
                  <a:lnTo>
                    <a:pt x="681311" y="45877"/>
                  </a:lnTo>
                  <a:lnTo>
                    <a:pt x="683885" y="45877"/>
                  </a:lnTo>
                  <a:lnTo>
                    <a:pt x="60541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5108" y="2242431"/>
              <a:ext cx="355647" cy="20363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119816" y="1146422"/>
              <a:ext cx="662940" cy="311785"/>
            </a:xfrm>
            <a:custGeom>
              <a:avLst/>
              <a:gdLst/>
              <a:ahLst/>
              <a:cxnLst/>
              <a:rect l="l" t="t" r="r" b="b"/>
              <a:pathLst>
                <a:path w="662940" h="311784">
                  <a:moveTo>
                    <a:pt x="662890" y="0"/>
                  </a:moveTo>
                  <a:lnTo>
                    <a:pt x="0" y="0"/>
                  </a:lnTo>
                  <a:lnTo>
                    <a:pt x="0" y="311251"/>
                  </a:lnTo>
                  <a:lnTo>
                    <a:pt x="662890" y="311251"/>
                  </a:lnTo>
                  <a:lnTo>
                    <a:pt x="662890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51260" y="1457674"/>
              <a:ext cx="2540" cy="1149350"/>
            </a:xfrm>
            <a:custGeom>
              <a:avLst/>
              <a:gdLst/>
              <a:ahLst/>
              <a:cxnLst/>
              <a:rect l="l" t="t" r="r" b="b"/>
              <a:pathLst>
                <a:path w="2540" h="1149350">
                  <a:moveTo>
                    <a:pt x="0" y="0"/>
                  </a:moveTo>
                  <a:lnTo>
                    <a:pt x="2304" y="1149030"/>
                  </a:lnTo>
                </a:path>
              </a:pathLst>
            </a:custGeom>
            <a:ln w="1905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24616" y="2245994"/>
              <a:ext cx="4194810" cy="584200"/>
            </a:xfrm>
            <a:custGeom>
              <a:avLst/>
              <a:gdLst/>
              <a:ahLst/>
              <a:cxnLst/>
              <a:rect l="l" t="t" r="r" b="b"/>
              <a:pathLst>
                <a:path w="4194809" h="584200">
                  <a:moveTo>
                    <a:pt x="1104773" y="203136"/>
                  </a:moveTo>
                  <a:lnTo>
                    <a:pt x="571500" y="203136"/>
                  </a:lnTo>
                  <a:lnTo>
                    <a:pt x="571500" y="12636"/>
                  </a:lnTo>
                  <a:lnTo>
                    <a:pt x="0" y="298386"/>
                  </a:lnTo>
                  <a:lnTo>
                    <a:pt x="571500" y="584136"/>
                  </a:lnTo>
                  <a:lnTo>
                    <a:pt x="571500" y="393636"/>
                  </a:lnTo>
                  <a:lnTo>
                    <a:pt x="1104773" y="393636"/>
                  </a:lnTo>
                  <a:lnTo>
                    <a:pt x="1104773" y="298386"/>
                  </a:lnTo>
                  <a:lnTo>
                    <a:pt x="1104773" y="203136"/>
                  </a:lnTo>
                  <a:close/>
                </a:path>
                <a:path w="4194809" h="584200">
                  <a:moveTo>
                    <a:pt x="4194365" y="378523"/>
                  </a:moveTo>
                  <a:lnTo>
                    <a:pt x="4193197" y="191084"/>
                  </a:lnTo>
                  <a:lnTo>
                    <a:pt x="4193184" y="188023"/>
                  </a:lnTo>
                  <a:lnTo>
                    <a:pt x="3795636" y="190487"/>
                  </a:lnTo>
                  <a:lnTo>
                    <a:pt x="3794455" y="0"/>
                  </a:lnTo>
                  <a:lnTo>
                    <a:pt x="3224733" y="289280"/>
                  </a:lnTo>
                  <a:lnTo>
                    <a:pt x="3224453" y="195783"/>
                  </a:lnTo>
                  <a:lnTo>
                    <a:pt x="3224441" y="194030"/>
                  </a:lnTo>
                  <a:lnTo>
                    <a:pt x="2743797" y="195491"/>
                  </a:lnTo>
                  <a:lnTo>
                    <a:pt x="2743212" y="4991"/>
                  </a:lnTo>
                  <a:lnTo>
                    <a:pt x="2649131" y="52400"/>
                  </a:lnTo>
                  <a:lnTo>
                    <a:pt x="2649131" y="384530"/>
                  </a:lnTo>
                  <a:lnTo>
                    <a:pt x="2649131" y="386283"/>
                  </a:lnTo>
                  <a:lnTo>
                    <a:pt x="2648547" y="195783"/>
                  </a:lnTo>
                  <a:lnTo>
                    <a:pt x="2649131" y="384530"/>
                  </a:lnTo>
                  <a:lnTo>
                    <a:pt x="2649131" y="52400"/>
                  </a:lnTo>
                  <a:lnTo>
                    <a:pt x="2172589" y="292481"/>
                  </a:lnTo>
                  <a:lnTo>
                    <a:pt x="2172081" y="200507"/>
                  </a:lnTo>
                  <a:lnTo>
                    <a:pt x="2172068" y="197243"/>
                  </a:lnTo>
                  <a:lnTo>
                    <a:pt x="1675726" y="199974"/>
                  </a:lnTo>
                  <a:lnTo>
                    <a:pt x="1674685" y="9486"/>
                  </a:lnTo>
                  <a:lnTo>
                    <a:pt x="1581531" y="56718"/>
                  </a:lnTo>
                  <a:lnTo>
                    <a:pt x="1581531" y="391007"/>
                  </a:lnTo>
                  <a:lnTo>
                    <a:pt x="1580489" y="200507"/>
                  </a:lnTo>
                  <a:lnTo>
                    <a:pt x="1581518" y="387731"/>
                  </a:lnTo>
                  <a:lnTo>
                    <a:pt x="1581531" y="391007"/>
                  </a:lnTo>
                  <a:lnTo>
                    <a:pt x="1581531" y="56718"/>
                  </a:lnTo>
                  <a:lnTo>
                    <a:pt x="1104773" y="298386"/>
                  </a:lnTo>
                  <a:lnTo>
                    <a:pt x="1677835" y="580974"/>
                  </a:lnTo>
                  <a:lnTo>
                    <a:pt x="1676781" y="391007"/>
                  </a:lnTo>
                  <a:lnTo>
                    <a:pt x="1676781" y="390474"/>
                  </a:lnTo>
                  <a:lnTo>
                    <a:pt x="1676565" y="351497"/>
                  </a:lnTo>
                  <a:lnTo>
                    <a:pt x="1676768" y="387731"/>
                  </a:lnTo>
                  <a:lnTo>
                    <a:pt x="1676781" y="390474"/>
                  </a:lnTo>
                  <a:lnTo>
                    <a:pt x="2173122" y="387731"/>
                  </a:lnTo>
                  <a:lnTo>
                    <a:pt x="2172589" y="292493"/>
                  </a:lnTo>
                  <a:lnTo>
                    <a:pt x="2744965" y="576491"/>
                  </a:lnTo>
                  <a:lnTo>
                    <a:pt x="2744381" y="386283"/>
                  </a:lnTo>
                  <a:lnTo>
                    <a:pt x="2744381" y="385991"/>
                  </a:lnTo>
                  <a:lnTo>
                    <a:pt x="2743797" y="195783"/>
                  </a:lnTo>
                  <a:lnTo>
                    <a:pt x="2744381" y="384530"/>
                  </a:lnTo>
                  <a:lnTo>
                    <a:pt x="2744381" y="385991"/>
                  </a:lnTo>
                  <a:lnTo>
                    <a:pt x="3225025" y="384530"/>
                  </a:lnTo>
                  <a:lnTo>
                    <a:pt x="3224733" y="289293"/>
                  </a:lnTo>
                  <a:lnTo>
                    <a:pt x="3797985" y="571487"/>
                  </a:lnTo>
                  <a:lnTo>
                    <a:pt x="3796817" y="381571"/>
                  </a:lnTo>
                  <a:lnTo>
                    <a:pt x="3796817" y="380987"/>
                  </a:lnTo>
                  <a:lnTo>
                    <a:pt x="4194365" y="378523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123038" y="934354"/>
            <a:ext cx="1533525" cy="1283335"/>
            <a:chOff x="2275438" y="1798179"/>
            <a:chExt cx="1533525" cy="1283335"/>
          </a:xfrm>
        </p:grpSpPr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5438" y="1798179"/>
              <a:ext cx="306219" cy="17638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884679" y="2481313"/>
              <a:ext cx="740410" cy="111125"/>
            </a:xfrm>
            <a:custGeom>
              <a:avLst/>
              <a:gdLst/>
              <a:ahLst/>
              <a:cxnLst/>
              <a:rect l="l" t="t" r="r" b="b"/>
              <a:pathLst>
                <a:path w="740410" h="111125">
                  <a:moveTo>
                    <a:pt x="716151" y="47273"/>
                  </a:moveTo>
                  <a:lnTo>
                    <a:pt x="635294" y="94178"/>
                  </a:lnTo>
                  <a:lnTo>
                    <a:pt x="633745" y="100006"/>
                  </a:lnTo>
                  <a:lnTo>
                    <a:pt x="639024" y="109106"/>
                  </a:lnTo>
                  <a:lnTo>
                    <a:pt x="644852" y="110656"/>
                  </a:lnTo>
                  <a:lnTo>
                    <a:pt x="723493" y="65036"/>
                  </a:lnTo>
                  <a:lnTo>
                    <a:pt x="720909" y="65036"/>
                  </a:lnTo>
                  <a:lnTo>
                    <a:pt x="720912" y="63727"/>
                  </a:lnTo>
                  <a:lnTo>
                    <a:pt x="716112" y="63727"/>
                  </a:lnTo>
                  <a:lnTo>
                    <a:pt x="702184" y="55557"/>
                  </a:lnTo>
                  <a:lnTo>
                    <a:pt x="716131" y="55557"/>
                  </a:lnTo>
                  <a:lnTo>
                    <a:pt x="716151" y="47273"/>
                  </a:lnTo>
                  <a:close/>
                </a:path>
                <a:path w="740410" h="111125">
                  <a:moveTo>
                    <a:pt x="46" y="44241"/>
                  </a:moveTo>
                  <a:lnTo>
                    <a:pt x="0" y="63291"/>
                  </a:lnTo>
                  <a:lnTo>
                    <a:pt x="720909" y="65036"/>
                  </a:lnTo>
                  <a:lnTo>
                    <a:pt x="685530" y="65036"/>
                  </a:lnTo>
                  <a:lnTo>
                    <a:pt x="701870" y="55557"/>
                  </a:lnTo>
                  <a:lnTo>
                    <a:pt x="702184" y="55557"/>
                  </a:lnTo>
                  <a:lnTo>
                    <a:pt x="685867" y="45986"/>
                  </a:lnTo>
                  <a:lnTo>
                    <a:pt x="720956" y="45986"/>
                  </a:lnTo>
                  <a:lnTo>
                    <a:pt x="46" y="44241"/>
                  </a:lnTo>
                  <a:close/>
                </a:path>
                <a:path w="740410" h="111125">
                  <a:moveTo>
                    <a:pt x="723518" y="45986"/>
                  </a:moveTo>
                  <a:lnTo>
                    <a:pt x="720956" y="45986"/>
                  </a:lnTo>
                  <a:lnTo>
                    <a:pt x="720909" y="65036"/>
                  </a:lnTo>
                  <a:lnTo>
                    <a:pt x="723493" y="65036"/>
                  </a:lnTo>
                  <a:lnTo>
                    <a:pt x="739834" y="55557"/>
                  </a:lnTo>
                  <a:lnTo>
                    <a:pt x="723518" y="45986"/>
                  </a:lnTo>
                  <a:close/>
                </a:path>
                <a:path w="740410" h="111125">
                  <a:moveTo>
                    <a:pt x="716131" y="55557"/>
                  </a:moveTo>
                  <a:lnTo>
                    <a:pt x="702184" y="55557"/>
                  </a:lnTo>
                  <a:lnTo>
                    <a:pt x="716112" y="63727"/>
                  </a:lnTo>
                  <a:lnTo>
                    <a:pt x="716131" y="55557"/>
                  </a:lnTo>
                  <a:close/>
                </a:path>
                <a:path w="740410" h="111125">
                  <a:moveTo>
                    <a:pt x="720952" y="47273"/>
                  </a:moveTo>
                  <a:lnTo>
                    <a:pt x="716151" y="47273"/>
                  </a:lnTo>
                  <a:lnTo>
                    <a:pt x="716112" y="63727"/>
                  </a:lnTo>
                  <a:lnTo>
                    <a:pt x="720912" y="63727"/>
                  </a:lnTo>
                  <a:lnTo>
                    <a:pt x="720952" y="47273"/>
                  </a:lnTo>
                  <a:close/>
                </a:path>
                <a:path w="740410" h="111125">
                  <a:moveTo>
                    <a:pt x="645120" y="0"/>
                  </a:moveTo>
                  <a:lnTo>
                    <a:pt x="639284" y="1521"/>
                  </a:lnTo>
                  <a:lnTo>
                    <a:pt x="633961" y="10595"/>
                  </a:lnTo>
                  <a:lnTo>
                    <a:pt x="635482" y="16432"/>
                  </a:lnTo>
                  <a:lnTo>
                    <a:pt x="702184" y="55557"/>
                  </a:lnTo>
                  <a:lnTo>
                    <a:pt x="701870" y="55557"/>
                  </a:lnTo>
                  <a:lnTo>
                    <a:pt x="716151" y="47273"/>
                  </a:lnTo>
                  <a:lnTo>
                    <a:pt x="720952" y="47273"/>
                  </a:lnTo>
                  <a:lnTo>
                    <a:pt x="720956" y="45986"/>
                  </a:lnTo>
                  <a:lnTo>
                    <a:pt x="723518" y="45986"/>
                  </a:lnTo>
                  <a:lnTo>
                    <a:pt x="6451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488" y="2242431"/>
              <a:ext cx="355647" cy="2036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632" y="2092115"/>
              <a:ext cx="165353" cy="173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632" y="2324534"/>
              <a:ext cx="165353" cy="1739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556954"/>
              <a:ext cx="165353" cy="1739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789373"/>
              <a:ext cx="165353" cy="1739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518942" y="199860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84703" y="2250358"/>
              <a:ext cx="923925" cy="571500"/>
            </a:xfrm>
            <a:custGeom>
              <a:avLst/>
              <a:gdLst/>
              <a:ahLst/>
              <a:cxnLst/>
              <a:rect l="l" t="t" r="r" b="b"/>
              <a:pathLst>
                <a:path w="923925" h="571500">
                  <a:moveTo>
                    <a:pt x="572013" y="0"/>
                  </a:moveTo>
                  <a:lnTo>
                    <a:pt x="0" y="284721"/>
                  </a:lnTo>
                  <a:lnTo>
                    <a:pt x="570984" y="571498"/>
                  </a:lnTo>
                  <a:lnTo>
                    <a:pt x="571326" y="381633"/>
                  </a:lnTo>
                  <a:lnTo>
                    <a:pt x="571327" y="380999"/>
                  </a:lnTo>
                  <a:lnTo>
                    <a:pt x="476077" y="380828"/>
                  </a:lnTo>
                  <a:lnTo>
                    <a:pt x="476418" y="191133"/>
                  </a:lnTo>
                  <a:lnTo>
                    <a:pt x="476420" y="190328"/>
                  </a:lnTo>
                  <a:lnTo>
                    <a:pt x="571670" y="190328"/>
                  </a:lnTo>
                  <a:lnTo>
                    <a:pt x="572013" y="0"/>
                  </a:lnTo>
                  <a:close/>
                </a:path>
                <a:path w="923925" h="571500">
                  <a:moveTo>
                    <a:pt x="571670" y="190499"/>
                  </a:moveTo>
                  <a:lnTo>
                    <a:pt x="571327" y="380828"/>
                  </a:lnTo>
                  <a:lnTo>
                    <a:pt x="571327" y="380999"/>
                  </a:lnTo>
                  <a:lnTo>
                    <a:pt x="923536" y="381633"/>
                  </a:lnTo>
                  <a:lnTo>
                    <a:pt x="923879" y="191133"/>
                  </a:lnTo>
                  <a:lnTo>
                    <a:pt x="571670" y="190499"/>
                  </a:lnTo>
                  <a:close/>
                </a:path>
                <a:path w="923925" h="571500">
                  <a:moveTo>
                    <a:pt x="476420" y="190328"/>
                  </a:moveTo>
                  <a:lnTo>
                    <a:pt x="476077" y="380828"/>
                  </a:lnTo>
                  <a:lnTo>
                    <a:pt x="571327" y="380999"/>
                  </a:lnTo>
                  <a:lnTo>
                    <a:pt x="571669" y="191133"/>
                  </a:lnTo>
                  <a:lnTo>
                    <a:pt x="571670" y="190499"/>
                  </a:lnTo>
                  <a:lnTo>
                    <a:pt x="476420" y="190328"/>
                  </a:lnTo>
                  <a:close/>
                </a:path>
                <a:path w="923925" h="571500">
                  <a:moveTo>
                    <a:pt x="571670" y="190328"/>
                  </a:moveTo>
                  <a:lnTo>
                    <a:pt x="476420" y="190328"/>
                  </a:lnTo>
                  <a:lnTo>
                    <a:pt x="571670" y="190499"/>
                  </a:lnTo>
                  <a:lnTo>
                    <a:pt x="571670" y="190328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449661" y="1491771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95993" y="146738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015517" y="3050066"/>
            <a:ext cx="2607945" cy="1460500"/>
            <a:chOff x="3167917" y="4624866"/>
            <a:chExt cx="2607945" cy="1460500"/>
          </a:xfrm>
        </p:grpSpPr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7917" y="4816589"/>
              <a:ext cx="2514664" cy="80761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159209" y="4639153"/>
              <a:ext cx="1602740" cy="1132205"/>
            </a:xfrm>
            <a:custGeom>
              <a:avLst/>
              <a:gdLst/>
              <a:ahLst/>
              <a:cxnLst/>
              <a:rect l="l" t="t" r="r" b="b"/>
              <a:pathLst>
                <a:path w="1602739" h="1132204">
                  <a:moveTo>
                    <a:pt x="0" y="0"/>
                  </a:moveTo>
                  <a:lnTo>
                    <a:pt x="1602345" y="0"/>
                  </a:lnTo>
                  <a:lnTo>
                    <a:pt x="1602345" y="1131790"/>
                  </a:lnTo>
                  <a:lnTo>
                    <a:pt x="0" y="113179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19197" y="5770943"/>
              <a:ext cx="85725" cy="314325"/>
            </a:xfrm>
            <a:custGeom>
              <a:avLst/>
              <a:gdLst/>
              <a:ahLst/>
              <a:cxnLst/>
              <a:rect l="l" t="t" r="r" b="b"/>
              <a:pathLst>
                <a:path w="85725" h="314325">
                  <a:moveTo>
                    <a:pt x="57139" y="85430"/>
                  </a:moveTo>
                  <a:lnTo>
                    <a:pt x="28570" y="85987"/>
                  </a:lnTo>
                  <a:lnTo>
                    <a:pt x="33004" y="313625"/>
                  </a:lnTo>
                  <a:lnTo>
                    <a:pt x="33014" y="314182"/>
                  </a:lnTo>
                  <a:lnTo>
                    <a:pt x="61584" y="313625"/>
                  </a:lnTo>
                  <a:lnTo>
                    <a:pt x="57161" y="86543"/>
                  </a:lnTo>
                  <a:lnTo>
                    <a:pt x="57139" y="85430"/>
                  </a:lnTo>
                  <a:close/>
                </a:path>
                <a:path w="85725" h="314325">
                  <a:moveTo>
                    <a:pt x="41184" y="0"/>
                  </a:moveTo>
                  <a:lnTo>
                    <a:pt x="0" y="86543"/>
                  </a:lnTo>
                  <a:lnTo>
                    <a:pt x="28570" y="85987"/>
                  </a:lnTo>
                  <a:lnTo>
                    <a:pt x="28291" y="71702"/>
                  </a:lnTo>
                  <a:lnTo>
                    <a:pt x="56861" y="71145"/>
                  </a:lnTo>
                  <a:lnTo>
                    <a:pt x="78507" y="71145"/>
                  </a:lnTo>
                  <a:lnTo>
                    <a:pt x="41184" y="0"/>
                  </a:lnTo>
                  <a:close/>
                </a:path>
                <a:path w="85725" h="314325">
                  <a:moveTo>
                    <a:pt x="56861" y="71145"/>
                  </a:moveTo>
                  <a:lnTo>
                    <a:pt x="28291" y="71702"/>
                  </a:lnTo>
                  <a:lnTo>
                    <a:pt x="28548" y="84873"/>
                  </a:lnTo>
                  <a:lnTo>
                    <a:pt x="28570" y="85987"/>
                  </a:lnTo>
                  <a:lnTo>
                    <a:pt x="57139" y="85430"/>
                  </a:lnTo>
                  <a:lnTo>
                    <a:pt x="56872" y="71702"/>
                  </a:lnTo>
                  <a:lnTo>
                    <a:pt x="56861" y="71145"/>
                  </a:lnTo>
                  <a:close/>
                </a:path>
                <a:path w="85725" h="314325">
                  <a:moveTo>
                    <a:pt x="78507" y="71145"/>
                  </a:moveTo>
                  <a:lnTo>
                    <a:pt x="56861" y="71145"/>
                  </a:lnTo>
                  <a:lnTo>
                    <a:pt x="57129" y="84873"/>
                  </a:lnTo>
                  <a:lnTo>
                    <a:pt x="57139" y="85430"/>
                  </a:lnTo>
                  <a:lnTo>
                    <a:pt x="85709" y="84873"/>
                  </a:lnTo>
                  <a:lnTo>
                    <a:pt x="78507" y="71145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678114" y="4531867"/>
            <a:ext cx="2271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9255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Question:</a:t>
            </a:r>
            <a:r>
              <a:rPr sz="2000" b="1" u="none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How</a:t>
            </a:r>
            <a:r>
              <a:rPr sz="2000" u="none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do</a:t>
            </a:r>
            <a:r>
              <a:rPr sz="2000" u="none" spc="-5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25" dirty="0">
                <a:solidFill>
                  <a:srgbClr val="FF07EB"/>
                </a:solidFill>
                <a:latin typeface="Calibri"/>
                <a:cs typeface="Calibri"/>
              </a:rPr>
              <a:t>we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calculate</a:t>
            </a:r>
            <a:r>
              <a:rPr sz="2000" u="none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this?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29138" y="2364740"/>
            <a:ext cx="44011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Answer:</a:t>
            </a:r>
            <a:r>
              <a:rPr sz="2000" b="1" u="none" spc="-7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Backpropagate</a:t>
            </a:r>
            <a:r>
              <a:rPr sz="2000" u="none" spc="-7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dirty="0">
                <a:solidFill>
                  <a:srgbClr val="FF07EB"/>
                </a:solidFill>
                <a:latin typeface="Calibri"/>
                <a:cs typeface="Calibri"/>
              </a:rPr>
              <a:t>over</a:t>
            </a:r>
            <a:r>
              <a:rPr sz="2000" u="none" spc="-7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u="none" spc="-10" dirty="0">
                <a:solidFill>
                  <a:srgbClr val="FF07EB"/>
                </a:solidFill>
                <a:latin typeface="Calibri"/>
                <a:cs typeface="Calibri"/>
              </a:rPr>
              <a:t>timesteps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solidFill>
                  <a:srgbClr val="FF07EB"/>
                </a:solidFill>
                <a:latin typeface="Calibri"/>
                <a:cs typeface="Calibri"/>
              </a:rPr>
              <a:t>i=t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,…,0,</a:t>
            </a:r>
            <a:r>
              <a:rPr sz="20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summing</a:t>
            </a:r>
            <a:r>
              <a:rPr sz="20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gradients</a:t>
            </a:r>
            <a:r>
              <a:rPr sz="2000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you</a:t>
            </a:r>
            <a:r>
              <a:rPr sz="20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7EB"/>
                </a:solidFill>
                <a:latin typeface="Calibri"/>
                <a:cs typeface="Calibri"/>
              </a:rPr>
              <a:t>go.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r>
              <a:rPr sz="2000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algorithm</a:t>
            </a:r>
            <a:r>
              <a:rPr sz="20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called</a:t>
            </a:r>
            <a:r>
              <a:rPr sz="2000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7EB"/>
                </a:solidFill>
                <a:latin typeface="Calibri"/>
                <a:cs typeface="Calibri"/>
              </a:rPr>
              <a:t>“backpropagation </a:t>
            </a:r>
            <a:r>
              <a:rPr sz="2000" b="1" dirty="0">
                <a:solidFill>
                  <a:srgbClr val="FF07EB"/>
                </a:solidFill>
                <a:latin typeface="Calibri"/>
                <a:cs typeface="Calibri"/>
              </a:rPr>
              <a:t>through</a:t>
            </a:r>
            <a:r>
              <a:rPr sz="2000" b="1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7EB"/>
                </a:solidFill>
                <a:latin typeface="Calibri"/>
                <a:cs typeface="Calibri"/>
              </a:rPr>
              <a:t>time”</a:t>
            </a:r>
            <a:r>
              <a:rPr sz="2000" b="1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5E54"/>
                </a:solidFill>
                <a:latin typeface="Calibri"/>
                <a:cs typeface="Calibri"/>
              </a:rPr>
              <a:t>[Werbos,</a:t>
            </a:r>
            <a:r>
              <a:rPr sz="20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175E54"/>
                </a:solidFill>
                <a:latin typeface="Calibri"/>
                <a:cs typeface="Calibri"/>
              </a:rPr>
              <a:t>P.G.,</a:t>
            </a:r>
            <a:r>
              <a:rPr sz="20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1988,</a:t>
            </a:r>
            <a:r>
              <a:rPr sz="20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175E54"/>
                </a:solidFill>
                <a:latin typeface="Calibri"/>
                <a:cs typeface="Calibri"/>
              </a:rPr>
              <a:t>Neural </a:t>
            </a:r>
            <a:r>
              <a:rPr sz="2000" i="1" dirty="0">
                <a:solidFill>
                  <a:srgbClr val="175E54"/>
                </a:solidFill>
                <a:latin typeface="Calibri"/>
                <a:cs typeface="Calibri"/>
              </a:rPr>
              <a:t>Networks</a:t>
            </a:r>
            <a:r>
              <a:rPr sz="2000" i="1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5E54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,</a:t>
            </a:r>
            <a:r>
              <a:rPr sz="2000" spc="-3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5E54"/>
                </a:solidFill>
                <a:latin typeface="Calibri"/>
                <a:cs typeface="Calibri"/>
              </a:rPr>
              <a:t>others]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914248B3-1105-418E-6513-6A2455CC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  <a:r>
              <a:rPr lang="en-GB" spc="-65" dirty="0"/>
              <a:t> </a:t>
            </a:r>
            <a:r>
              <a:rPr lang="en-GB" dirty="0"/>
              <a:t>for</a:t>
            </a:r>
            <a:r>
              <a:rPr lang="en-GB" spc="-55" dirty="0"/>
              <a:t> </a:t>
            </a:r>
            <a:r>
              <a:rPr lang="en-GB" spc="-20" dirty="0"/>
              <a:t>RNNs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EFE67A-6355-9B41-4DB8-3B36992E04C9}"/>
              </a:ext>
            </a:extLst>
          </p:cNvPr>
          <p:cNvSpPr txBox="1"/>
          <p:nvPr/>
        </p:nvSpPr>
        <p:spPr>
          <a:xfrm>
            <a:off x="243840" y="808882"/>
            <a:ext cx="11166716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000" b="1" dirty="0"/>
              <a:t>BPTT</a:t>
            </a:r>
            <a:r>
              <a:rPr lang="en-GB" sz="2000" dirty="0"/>
              <a:t> is just backprop across multiple timesteps, we reuse the same weights, so gradients accumulate. [</a:t>
            </a:r>
            <a:r>
              <a:rPr lang="en-GB" sz="2000" b="1" dirty="0"/>
              <a:t>Backpropagation through time</a:t>
            </a:r>
            <a:r>
              <a:rPr lang="en-GB" sz="2000" dirty="0"/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A2DDF-41CF-2DB1-B217-439971EC7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EA6E22-6EAC-FEBA-1FB7-6B708B373544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During training, feed the </a:t>
            </a:r>
            <a:r>
              <a:rPr lang="en-GB" sz="2800" b="1" dirty="0">
                <a:solidFill>
                  <a:srgbClr val="00B050"/>
                </a:solidFill>
              </a:rPr>
              <a:t>true previous word</a:t>
            </a:r>
            <a:r>
              <a:rPr lang="en-GB" sz="2800" dirty="0"/>
              <a:t> (not the model’s prediction)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 Speeds convergence and stabilises learning.</a:t>
            </a:r>
            <a:endParaRPr lang="en-GB" sz="2000" dirty="0"/>
          </a:p>
          <a:p>
            <a:pPr lvl="2">
              <a:lnSpc>
                <a:spcPct val="150000"/>
              </a:lnSpc>
            </a:pPr>
            <a:endParaRPr lang="en-GB" sz="3200" dirty="0">
              <a:highlight>
                <a:srgbClr val="FFFF0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F7B77-C29B-8363-19D8-50F8A814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Teacher Forcing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B1ED5-2F78-5C0C-6679-2958A611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24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3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43840" y="422910"/>
            <a:ext cx="10515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0" dirty="0"/>
              <a:t>Teacher Forcing</a:t>
            </a:r>
            <a:endParaRPr spc="-10" dirty="0"/>
          </a:p>
        </p:txBody>
      </p:sp>
      <p:sp>
        <p:nvSpPr>
          <p:cNvPr id="128" name="object 1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496" y="6358513"/>
            <a:ext cx="373540" cy="216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8558" y="6371151"/>
            <a:ext cx="381603" cy="220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4804" y="6371151"/>
            <a:ext cx="383256" cy="220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863" y="6371151"/>
            <a:ext cx="383167" cy="2205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36397" y="2582193"/>
            <a:ext cx="5588000" cy="3483610"/>
            <a:chOff x="2536397" y="2582193"/>
            <a:chExt cx="558800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301" y="4971660"/>
              <a:ext cx="327878" cy="2042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529" y="4971660"/>
              <a:ext cx="327694" cy="2042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849" y="4971660"/>
              <a:ext cx="327668" cy="2042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0"/>
                  </a:lnTo>
                  <a:lnTo>
                    <a:pt x="51639" y="437945"/>
                  </a:lnTo>
                  <a:lnTo>
                    <a:pt x="51644" y="438269"/>
                  </a:lnTo>
                  <a:lnTo>
                    <a:pt x="70690" y="437945"/>
                  </a:lnTo>
                  <a:lnTo>
                    <a:pt x="64156" y="54290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1" y="106727"/>
                  </a:lnTo>
                  <a:lnTo>
                    <a:pt x="16221" y="105205"/>
                  </a:lnTo>
                  <a:lnTo>
                    <a:pt x="16554" y="105205"/>
                  </a:lnTo>
                  <a:lnTo>
                    <a:pt x="45103" y="54290"/>
                  </a:lnTo>
                  <a:lnTo>
                    <a:pt x="44584" y="23839"/>
                  </a:lnTo>
                  <a:lnTo>
                    <a:pt x="44503" y="19062"/>
                  </a:lnTo>
                  <a:lnTo>
                    <a:pt x="63550" y="18737"/>
                  </a:lnTo>
                  <a:lnTo>
                    <a:pt x="65067" y="18737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7"/>
                  </a:moveTo>
                  <a:lnTo>
                    <a:pt x="63550" y="18737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9" y="105205"/>
                  </a:lnTo>
                  <a:lnTo>
                    <a:pt x="109204" y="99749"/>
                  </a:lnTo>
                  <a:lnTo>
                    <a:pt x="110641" y="93892"/>
                  </a:lnTo>
                  <a:lnTo>
                    <a:pt x="65067" y="18737"/>
                  </a:lnTo>
                  <a:close/>
                </a:path>
                <a:path w="111125" h="438785">
                  <a:moveTo>
                    <a:pt x="63550" y="18737"/>
                  </a:moveTo>
                  <a:lnTo>
                    <a:pt x="44503" y="19062"/>
                  </a:lnTo>
                  <a:lnTo>
                    <a:pt x="45097" y="53966"/>
                  </a:lnTo>
                  <a:lnTo>
                    <a:pt x="45103" y="54290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7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7" y="23839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413" y="5731943"/>
              <a:ext cx="236000" cy="2781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4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72" y="5731943"/>
              <a:ext cx="236000" cy="2781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4255" y="2945190"/>
              <a:ext cx="313562" cy="1818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6397" y="2959450"/>
              <a:ext cx="306219" cy="1763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60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60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40" y="664121"/>
                  </a:lnTo>
                  <a:lnTo>
                    <a:pt x="917968" y="664121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8617" y="3374240"/>
              <a:ext cx="427375" cy="2921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21607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717" y="2925809"/>
              <a:ext cx="326175" cy="2103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1441" y="4381804"/>
              <a:ext cx="327652" cy="1988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0138" y="2925809"/>
              <a:ext cx="322836" cy="2103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1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55346" y="3642689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69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50"/>
                  </a:lnTo>
                  <a:lnTo>
                    <a:pt x="843267" y="696214"/>
                  </a:lnTo>
                  <a:lnTo>
                    <a:pt x="872617" y="645909"/>
                  </a:lnTo>
                  <a:lnTo>
                    <a:pt x="872617" y="1018755"/>
                  </a:lnTo>
                  <a:lnTo>
                    <a:pt x="891667" y="1018755"/>
                  </a:lnTo>
                  <a:lnTo>
                    <a:pt x="891667" y="645909"/>
                  </a:lnTo>
                  <a:lnTo>
                    <a:pt x="921016" y="696214"/>
                  </a:lnTo>
                  <a:lnTo>
                    <a:pt x="926846" y="697750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4440" y="2949583"/>
              <a:ext cx="322325" cy="1865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2" y="54137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7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4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7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7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5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65277" y="540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447" y="37805"/>
                  </a:lnTo>
                  <a:lnTo>
                    <a:pt x="65161" y="540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136" y="19003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106" y="54234"/>
                  </a:lnTo>
                  <a:lnTo>
                    <a:pt x="46225" y="54034"/>
                  </a:lnTo>
                  <a:lnTo>
                    <a:pt x="46541" y="23788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939" y="23788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161" y="54034"/>
                  </a:lnTo>
                  <a:lnTo>
                    <a:pt x="65447" y="37805"/>
                  </a:lnTo>
                  <a:lnTo>
                    <a:pt x="65593" y="23788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6" y="54009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699" y="23804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49" y="23804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8116" y="23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500" y="55328"/>
                  </a:move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645172" y="64853"/>
                  </a:lnTo>
                  <a:lnTo>
                    <a:pt x="661500" y="55328"/>
                  </a:lnTo>
                  <a:lnTo>
                    <a:pt x="645172" y="45803"/>
                  </a:lnTo>
                  <a:close/>
                </a:path>
                <a:path w="699770" h="111125">
                  <a:moveTo>
                    <a:pt x="682978" y="45803"/>
                  </a:moveTo>
                  <a:lnTo>
                    <a:pt x="680402" y="45803"/>
                  </a:lnTo>
                  <a:lnTo>
                    <a:pt x="680402" y="64853"/>
                  </a:lnTo>
                  <a:lnTo>
                    <a:pt x="682977" y="64853"/>
                  </a:lnTo>
                  <a:lnTo>
                    <a:pt x="699306" y="55328"/>
                  </a:lnTo>
                  <a:lnTo>
                    <a:pt x="682978" y="45803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82978" y="45803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2576" y="4997105"/>
            <a:ext cx="326470" cy="20239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16364" y="2278365"/>
            <a:ext cx="334762" cy="23922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06398" y="2278365"/>
            <a:ext cx="332937" cy="239221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6289" y="2278365"/>
            <a:ext cx="333048" cy="23922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78824" y="2278365"/>
            <a:ext cx="335479" cy="23922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959284" y="1428260"/>
            <a:ext cx="570865" cy="791210"/>
            <a:chOff x="6959284" y="1428260"/>
            <a:chExt cx="570865" cy="791210"/>
          </a:xfrm>
        </p:grpSpPr>
        <p:pic>
          <p:nvPicPr>
            <p:cNvPr id="98" name="object 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9284" y="1428260"/>
              <a:ext cx="570236" cy="23000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901553" y="1428260"/>
            <a:ext cx="570865" cy="791210"/>
            <a:chOff x="5901553" y="1428260"/>
            <a:chExt cx="570865" cy="791210"/>
          </a:xfrm>
        </p:grpSpPr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1553" y="1428260"/>
              <a:ext cx="570481" cy="23000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3667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2" y="54135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835560" y="1428260"/>
            <a:ext cx="570865" cy="791210"/>
            <a:chOff x="4835560" y="1428260"/>
            <a:chExt cx="570865" cy="791210"/>
          </a:xfrm>
        </p:grpSpPr>
        <p:pic>
          <p:nvPicPr>
            <p:cNvPr id="104" name="object 10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5560" y="1428260"/>
              <a:ext cx="570312" cy="23000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3743312" y="1428260"/>
            <a:ext cx="570865" cy="791210"/>
            <a:chOff x="3743312" y="1428260"/>
            <a:chExt cx="570865" cy="791210"/>
          </a:xfrm>
        </p:grpSpPr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43312" y="1428260"/>
              <a:ext cx="570600" cy="230006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6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3" y="54136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6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819453" y="1275682"/>
            <a:ext cx="1603262" cy="533775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4513226" y="136804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569816" y="136804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678755" y="136804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735344" y="1368044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391483" y="347725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6168527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297701" y="1342644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842129" y="1478565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719412" y="2071115"/>
            <a:ext cx="104266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209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842129" y="2363345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0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42318" y="57150"/>
                </a:lnTo>
                <a:lnTo>
                  <a:pt x="742318" y="28575"/>
                </a:lnTo>
                <a:lnTo>
                  <a:pt x="785181" y="28575"/>
                </a:lnTo>
                <a:lnTo>
                  <a:pt x="728031" y="0"/>
                </a:lnTo>
                <a:close/>
              </a:path>
              <a:path w="814070" h="85725">
                <a:moveTo>
                  <a:pt x="72803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031" y="57150"/>
                </a:lnTo>
                <a:lnTo>
                  <a:pt x="728031" y="28575"/>
                </a:lnTo>
                <a:close/>
              </a:path>
              <a:path w="814070" h="85725">
                <a:moveTo>
                  <a:pt x="785181" y="28575"/>
                </a:moveTo>
                <a:lnTo>
                  <a:pt x="742318" y="28575"/>
                </a:lnTo>
                <a:lnTo>
                  <a:pt x="742318" y="57150"/>
                </a:lnTo>
                <a:lnTo>
                  <a:pt x="785181" y="57150"/>
                </a:lnTo>
                <a:lnTo>
                  <a:pt x="813756" y="42862"/>
                </a:lnTo>
                <a:lnTo>
                  <a:pt x="785181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8758790" y="543580"/>
            <a:ext cx="2746375" cy="523240"/>
          </a:xfrm>
          <a:prstGeom prst="rect">
            <a:avLst/>
          </a:prstGeom>
          <a:ln w="38100">
            <a:solidFill>
              <a:srgbClr val="FF30E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65"/>
              </a:spcBef>
            </a:pPr>
            <a:r>
              <a:rPr sz="2800" spc="-10" dirty="0">
                <a:solidFill>
                  <a:srgbClr val="FF30EE"/>
                </a:solidFill>
                <a:latin typeface="Calibri"/>
                <a:cs typeface="Calibri"/>
              </a:rPr>
              <a:t>“Teacher</a:t>
            </a:r>
            <a:r>
              <a:rPr sz="2800" spc="-1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0EE"/>
                </a:solidFill>
                <a:latin typeface="Calibri"/>
                <a:cs typeface="Calibri"/>
              </a:rPr>
              <a:t>forcing”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013539" y="6042622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854953" y="6057862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621674" y="6057862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767312" y="6057862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992720" y="6057862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089151" y="6057862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191373" y="6054016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A900-78D8-D32D-5964-0B4F7470B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14B758-05B2-5845-04B3-11B9BA60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GRADIENT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18DF9-966D-9201-5F63-C3095B1B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26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6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2C959-0079-0673-7D11-5DA2419D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CADB79-47F7-7D13-E7F4-070AB71B36A1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b="1" dirty="0"/>
              <a:t>Back propagation</a:t>
            </a:r>
            <a:r>
              <a:rPr lang="en-GB" sz="2800" dirty="0"/>
              <a:t> through time (</a:t>
            </a:r>
            <a:r>
              <a:rPr lang="en-GB" sz="2800" b="1" dirty="0"/>
              <a:t>BPTT</a:t>
            </a:r>
            <a:r>
              <a:rPr lang="en-GB" sz="2800" dirty="0"/>
              <a:t>) occurs in </a:t>
            </a:r>
            <a:r>
              <a:rPr lang="en-GB" sz="2800" b="1" dirty="0">
                <a:solidFill>
                  <a:srgbClr val="FF0000"/>
                </a:solidFill>
              </a:rPr>
              <a:t>RNN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In long sequences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Gradients can vanish (model forgets earlier context).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Or explode (unstable learning).</a:t>
            </a:r>
            <a:endParaRPr lang="en-GB" sz="3200" dirty="0">
              <a:highlight>
                <a:srgbClr val="FFFF0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E8B400-E5F2-F5CC-B7E3-7B867566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The BPTT Problem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D7B66-8627-71FA-24BA-1CC09CBC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" name="AutoShape 2" descr="What is Recurrent Neural Networks (RNN)?">
            <a:extLst>
              <a:ext uri="{FF2B5EF4-FFF2-40B4-BE49-F238E27FC236}">
                <a16:creationId xmlns:a16="http://schemas.microsoft.com/office/drawing/2014/main" id="{8485745A-7EC0-0E91-20CA-4A3874C3AD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What is Recurrent Neural Networks (RNN)?">
            <a:extLst>
              <a:ext uri="{FF2B5EF4-FFF2-40B4-BE49-F238E27FC236}">
                <a16:creationId xmlns:a16="http://schemas.microsoft.com/office/drawing/2014/main" id="{CE02E7D4-3C9F-EFE9-E82F-4B4972E58B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1B452-C024-84B0-F2DA-D4A21B9E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16" y="3213665"/>
            <a:ext cx="5948967" cy="34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86CE-247D-C184-A1C3-2636BA2C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BAB873-CA3A-5279-CF99-5B9421EDE95A}"/>
                  </a:ext>
                </a:extLst>
              </p:cNvPr>
              <p:cNvSpPr txBox="1"/>
              <p:nvPr/>
            </p:nvSpPr>
            <p:spPr>
              <a:xfrm>
                <a:off x="243840" y="1690853"/>
                <a:ext cx="11418771" cy="49359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GB" sz="2800" dirty="0"/>
                  <a:t>Each timestep multiplies gradients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sz="2800" dirty="0"/>
                  <a:t> repeatedly:</a:t>
                </a:r>
              </a:p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GB" sz="2800" dirty="0"/>
                  <a:t>If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ar-AE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ar-AE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ar-AE" sz="2800" dirty="0"/>
                  <a:t>, </a:t>
                </a:r>
                <a:r>
                  <a:rPr lang="en-GB" sz="2800" dirty="0"/>
                  <a:t>gradients </a:t>
                </a:r>
                <a:r>
                  <a:rPr lang="en-GB" sz="2800" b="1" dirty="0">
                    <a:solidFill>
                      <a:srgbClr val="FF0000"/>
                    </a:solidFill>
                  </a:rPr>
                  <a:t>shrink</a:t>
                </a:r>
                <a:r>
                  <a:rPr lang="en-GB" sz="2800" dirty="0"/>
                  <a:t> exponentially, Gradient vanishes</a:t>
                </a:r>
              </a:p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GB" sz="2800" b="1" dirty="0"/>
                  <a:t>Earlier signals vanish</a:t>
                </a:r>
                <a:r>
                  <a:rPr lang="en-GB" sz="2800" dirty="0"/>
                  <a:t>; the network </a:t>
                </a:r>
                <a:r>
                  <a:rPr lang="en-GB" sz="2800" b="1" dirty="0">
                    <a:solidFill>
                      <a:srgbClr val="FF0000"/>
                    </a:solidFill>
                  </a:rPr>
                  <a:t>“forgets” </a:t>
                </a:r>
                <a:r>
                  <a:rPr lang="en-GB" sz="2800" dirty="0"/>
                  <a:t>distant words like the subject of a long sentence.</a:t>
                </a:r>
              </a:p>
              <a:p>
                <a:pPr>
                  <a:spcAft>
                    <a:spcPts val="1200"/>
                  </a:spcAft>
                </a:pPr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BAB873-CA3A-5279-CF99-5B9421EDE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690853"/>
                <a:ext cx="11418771" cy="4935929"/>
              </a:xfrm>
              <a:prstGeom prst="rect">
                <a:avLst/>
              </a:prstGeom>
              <a:blipFill>
                <a:blip r:embed="rId3"/>
                <a:stretch>
                  <a:fillRect l="-908" t="-1235" r="-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E3651921-048F-49DA-66EE-5BC818D0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Vanishing Gradient (Concept)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AC190-C146-01CE-1510-F49D5F42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" name="AutoShape 2" descr="What is Recurrent Neural Networks (RNN)?">
            <a:extLst>
              <a:ext uri="{FF2B5EF4-FFF2-40B4-BE49-F238E27FC236}">
                <a16:creationId xmlns:a16="http://schemas.microsoft.com/office/drawing/2014/main" id="{5B09CF18-D7F7-C1B1-EF98-5086068A9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What is Recurrent Neural Networks (RNN)?">
            <a:extLst>
              <a:ext uri="{FF2B5EF4-FFF2-40B4-BE49-F238E27FC236}">
                <a16:creationId xmlns:a16="http://schemas.microsoft.com/office/drawing/2014/main" id="{28C30CBB-8415-631F-C840-221E713F8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C93-8B40-93C5-D638-2678A3AC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97" y="2466977"/>
            <a:ext cx="1661303" cy="8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5556" y="2373515"/>
            <a:ext cx="366714" cy="2127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5104" y="2350848"/>
            <a:ext cx="381465" cy="245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1065" y="2350848"/>
            <a:ext cx="377560" cy="24596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47911" y="821691"/>
            <a:ext cx="7745730" cy="2883535"/>
            <a:chOff x="1647911" y="821691"/>
            <a:chExt cx="7745730" cy="28835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594" y="2378653"/>
              <a:ext cx="376962" cy="2181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3" y="2715752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3" y="2948171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3" y="318059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3" y="3413010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624888" y="1935949"/>
                  </a:ln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603400" y="1945474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1" y="2715752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1" y="2948171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1" y="318059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1" y="3413010"/>
              <a:ext cx="165353" cy="173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0950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603403" y="55328"/>
                  </a:move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3" y="55328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1587073" y="64853"/>
                  </a:lnTo>
                  <a:lnTo>
                    <a:pt x="1603401" y="55328"/>
                  </a:lnTo>
                  <a:lnTo>
                    <a:pt x="1587075" y="45803"/>
                  </a:lnTo>
                  <a:close/>
                </a:path>
                <a:path w="1641475" h="111125">
                  <a:moveTo>
                    <a:pt x="1624882" y="45803"/>
                  </a:moveTo>
                  <a:lnTo>
                    <a:pt x="1622305" y="45803"/>
                  </a:lnTo>
                  <a:lnTo>
                    <a:pt x="1622305" y="64853"/>
                  </a:lnTo>
                  <a:lnTo>
                    <a:pt x="1624882" y="64853"/>
                  </a:lnTo>
                  <a:lnTo>
                    <a:pt x="1641210" y="55328"/>
                  </a:lnTo>
                  <a:lnTo>
                    <a:pt x="1624882" y="45803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3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603403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624882" y="45803"/>
                  </a:lnTo>
                  <a:lnTo>
                    <a:pt x="154636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7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7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7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7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603405" y="55328"/>
                  </a:move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5" y="55328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1587074" y="64853"/>
                  </a:lnTo>
                  <a:lnTo>
                    <a:pt x="1603403" y="55328"/>
                  </a:lnTo>
                  <a:lnTo>
                    <a:pt x="1587076" y="45803"/>
                  </a:lnTo>
                  <a:close/>
                </a:path>
                <a:path w="1641475" h="111125">
                  <a:moveTo>
                    <a:pt x="1624883" y="45803"/>
                  </a:moveTo>
                  <a:lnTo>
                    <a:pt x="1622306" y="45803"/>
                  </a:lnTo>
                  <a:lnTo>
                    <a:pt x="1622306" y="64853"/>
                  </a:lnTo>
                  <a:lnTo>
                    <a:pt x="1624883" y="64853"/>
                  </a:lnTo>
                  <a:lnTo>
                    <a:pt x="1641212" y="55328"/>
                  </a:lnTo>
                  <a:lnTo>
                    <a:pt x="1624883" y="45803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5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603405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624883" y="45803"/>
                  </a:lnTo>
                  <a:lnTo>
                    <a:pt x="154636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839" y="2873278"/>
              <a:ext cx="288017" cy="1793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787" y="2873278"/>
              <a:ext cx="288017" cy="1793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2712" y="2873278"/>
              <a:ext cx="288017" cy="1793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629" y="914676"/>
              <a:ext cx="666898" cy="2689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45015" y="821691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90" h="445769">
                  <a:moveTo>
                    <a:pt x="948173" y="0"/>
                  </a:moveTo>
                  <a:lnTo>
                    <a:pt x="0" y="0"/>
                  </a:lnTo>
                  <a:lnTo>
                    <a:pt x="0" y="445201"/>
                  </a:lnTo>
                  <a:lnTo>
                    <a:pt x="948173" y="445201"/>
                  </a:lnTo>
                  <a:lnTo>
                    <a:pt x="948173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47901" y="1263751"/>
              <a:ext cx="7562850" cy="2181225"/>
            </a:xfrm>
            <a:custGeom>
              <a:avLst/>
              <a:gdLst/>
              <a:ahLst/>
              <a:cxnLst/>
              <a:rect l="l" t="t" r="r" b="b"/>
              <a:pathLst>
                <a:path w="7562850" h="2181225">
                  <a:moveTo>
                    <a:pt x="1070356" y="1869567"/>
                  </a:moveTo>
                  <a:lnTo>
                    <a:pt x="152400" y="1869567"/>
                  </a:lnTo>
                  <a:lnTo>
                    <a:pt x="152400" y="1818767"/>
                  </a:lnTo>
                  <a:lnTo>
                    <a:pt x="0" y="1894967"/>
                  </a:lnTo>
                  <a:lnTo>
                    <a:pt x="152400" y="1971167"/>
                  </a:lnTo>
                  <a:lnTo>
                    <a:pt x="152400" y="1920367"/>
                  </a:lnTo>
                  <a:lnTo>
                    <a:pt x="1070356" y="1920367"/>
                  </a:lnTo>
                  <a:lnTo>
                    <a:pt x="1070356" y="1869567"/>
                  </a:lnTo>
                  <a:close/>
                </a:path>
                <a:path w="7562850" h="2181225">
                  <a:moveTo>
                    <a:pt x="3077286" y="1844167"/>
                  </a:moveTo>
                  <a:lnTo>
                    <a:pt x="1740916" y="1844167"/>
                  </a:lnTo>
                  <a:lnTo>
                    <a:pt x="1740916" y="1742567"/>
                  </a:lnTo>
                  <a:lnTo>
                    <a:pt x="1436116" y="1894967"/>
                  </a:lnTo>
                  <a:lnTo>
                    <a:pt x="1740916" y="2047367"/>
                  </a:lnTo>
                  <a:lnTo>
                    <a:pt x="1740916" y="1945767"/>
                  </a:lnTo>
                  <a:lnTo>
                    <a:pt x="3077286" y="1945767"/>
                  </a:lnTo>
                  <a:lnTo>
                    <a:pt x="3077286" y="1844167"/>
                  </a:lnTo>
                  <a:close/>
                </a:path>
                <a:path w="7562850" h="2181225">
                  <a:moveTo>
                    <a:pt x="5084203" y="1818767"/>
                  </a:moveTo>
                  <a:lnTo>
                    <a:pt x="3900246" y="1818767"/>
                  </a:lnTo>
                  <a:lnTo>
                    <a:pt x="3900246" y="1666367"/>
                  </a:lnTo>
                  <a:lnTo>
                    <a:pt x="3443046" y="1894967"/>
                  </a:lnTo>
                  <a:lnTo>
                    <a:pt x="3900246" y="2123567"/>
                  </a:lnTo>
                  <a:lnTo>
                    <a:pt x="3900246" y="1971167"/>
                  </a:lnTo>
                  <a:lnTo>
                    <a:pt x="5084203" y="1971167"/>
                  </a:lnTo>
                  <a:lnTo>
                    <a:pt x="5084203" y="1818767"/>
                  </a:lnTo>
                  <a:close/>
                </a:path>
                <a:path w="7562850" h="2181225">
                  <a:moveTo>
                    <a:pt x="7091134" y="1799717"/>
                  </a:moveTo>
                  <a:lnTo>
                    <a:pt x="6021463" y="1799717"/>
                  </a:lnTo>
                  <a:lnTo>
                    <a:pt x="6021463" y="1609217"/>
                  </a:lnTo>
                  <a:lnTo>
                    <a:pt x="5449976" y="1894967"/>
                  </a:lnTo>
                  <a:lnTo>
                    <a:pt x="6021476" y="2180717"/>
                  </a:lnTo>
                  <a:lnTo>
                    <a:pt x="6021463" y="1990217"/>
                  </a:lnTo>
                  <a:lnTo>
                    <a:pt x="7091134" y="1990217"/>
                  </a:lnTo>
                  <a:lnTo>
                    <a:pt x="7091134" y="1799717"/>
                  </a:lnTo>
                  <a:close/>
                </a:path>
                <a:path w="7562850" h="2181225">
                  <a:moveTo>
                    <a:pt x="7562786" y="1353642"/>
                  </a:moveTo>
                  <a:lnTo>
                    <a:pt x="7372286" y="1354467"/>
                  </a:lnTo>
                  <a:lnTo>
                    <a:pt x="7366444" y="825"/>
                  </a:lnTo>
                  <a:lnTo>
                    <a:pt x="7366444" y="0"/>
                  </a:lnTo>
                  <a:lnTo>
                    <a:pt x="7175944" y="825"/>
                  </a:lnTo>
                  <a:lnTo>
                    <a:pt x="7181786" y="1353642"/>
                  </a:lnTo>
                  <a:lnTo>
                    <a:pt x="7181786" y="1355293"/>
                  </a:lnTo>
                  <a:lnTo>
                    <a:pt x="6991286" y="1356106"/>
                  </a:lnTo>
                  <a:lnTo>
                    <a:pt x="7279500" y="1926374"/>
                  </a:lnTo>
                  <a:lnTo>
                    <a:pt x="7514857" y="1450530"/>
                  </a:lnTo>
                  <a:lnTo>
                    <a:pt x="7562786" y="1353642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8349" y="4177231"/>
            <a:ext cx="829887" cy="54945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657610" y="4069513"/>
            <a:ext cx="4735830" cy="826769"/>
            <a:chOff x="3657610" y="4069513"/>
            <a:chExt cx="4735830" cy="826769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37146" y="4187064"/>
              <a:ext cx="732006" cy="6437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0595" y="4210400"/>
              <a:ext cx="726582" cy="5424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7420" y="4205284"/>
              <a:ext cx="725620" cy="5424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591972" y="4079038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0"/>
                  </a:moveTo>
                  <a:lnTo>
                    <a:pt x="652316" y="0"/>
                  </a:lnTo>
                  <a:lnTo>
                    <a:pt x="652316" y="807707"/>
                  </a:lnTo>
                  <a:lnTo>
                    <a:pt x="0" y="8077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50934" y="4079038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0"/>
                  </a:moveTo>
                  <a:lnTo>
                    <a:pt x="652316" y="0"/>
                  </a:lnTo>
                  <a:lnTo>
                    <a:pt x="652316" y="807707"/>
                  </a:lnTo>
                  <a:lnTo>
                    <a:pt x="0" y="8077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67135" y="4079038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0"/>
                  </a:moveTo>
                  <a:lnTo>
                    <a:pt x="652316" y="0"/>
                  </a:lnTo>
                  <a:lnTo>
                    <a:pt x="652316" y="807707"/>
                  </a:lnTo>
                  <a:lnTo>
                    <a:pt x="0" y="8077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13716" y="4192697"/>
            <a:ext cx="548443" cy="63813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047114" y="5854700"/>
            <a:ext cx="41421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What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happens</a:t>
            </a:r>
            <a:r>
              <a:rPr sz="24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if</a:t>
            </a:r>
            <a:r>
              <a:rPr sz="24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these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small?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46626" y="4856314"/>
            <a:ext cx="3971925" cy="1000760"/>
          </a:xfrm>
          <a:custGeom>
            <a:avLst/>
            <a:gdLst/>
            <a:ahLst/>
            <a:cxnLst/>
            <a:rect l="l" t="t" r="r" b="b"/>
            <a:pathLst>
              <a:path w="3971925" h="1000760">
                <a:moveTo>
                  <a:pt x="3971493" y="30441"/>
                </a:moveTo>
                <a:lnTo>
                  <a:pt x="3832809" y="0"/>
                </a:lnTo>
                <a:lnTo>
                  <a:pt x="3846042" y="52324"/>
                </a:lnTo>
                <a:lnTo>
                  <a:pt x="248958" y="961745"/>
                </a:lnTo>
                <a:lnTo>
                  <a:pt x="1922005" y="97205"/>
                </a:lnTo>
                <a:lnTo>
                  <a:pt x="1946783" y="145148"/>
                </a:lnTo>
                <a:lnTo>
                  <a:pt x="1998357" y="74447"/>
                </a:lnTo>
                <a:lnTo>
                  <a:pt x="2030463" y="30441"/>
                </a:lnTo>
                <a:lnTo>
                  <a:pt x="1888477" y="32321"/>
                </a:lnTo>
                <a:lnTo>
                  <a:pt x="1913255" y="80276"/>
                </a:lnTo>
                <a:lnTo>
                  <a:pt x="178816" y="976541"/>
                </a:lnTo>
                <a:lnTo>
                  <a:pt x="72415" y="155155"/>
                </a:lnTo>
                <a:lnTo>
                  <a:pt x="125945" y="148221"/>
                </a:lnTo>
                <a:lnTo>
                  <a:pt x="122135" y="142570"/>
                </a:lnTo>
                <a:lnTo>
                  <a:pt x="46659" y="30441"/>
                </a:lnTo>
                <a:lnTo>
                  <a:pt x="0" y="164541"/>
                </a:lnTo>
                <a:lnTo>
                  <a:pt x="53530" y="157607"/>
                </a:lnTo>
                <a:lnTo>
                  <a:pt x="161671" y="992466"/>
                </a:lnTo>
                <a:lnTo>
                  <a:pt x="171119" y="991247"/>
                </a:lnTo>
                <a:lnTo>
                  <a:pt x="173456" y="1000480"/>
                </a:lnTo>
                <a:lnTo>
                  <a:pt x="3850703" y="70802"/>
                </a:lnTo>
                <a:lnTo>
                  <a:pt x="3863937" y="123126"/>
                </a:lnTo>
                <a:lnTo>
                  <a:pt x="3949700" y="49225"/>
                </a:lnTo>
                <a:lnTo>
                  <a:pt x="3971493" y="30441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272408" y="5186363"/>
            <a:ext cx="4003675" cy="132397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82880" marR="175895" indent="1270" algn="ctr">
              <a:lnSpc>
                <a:spcPct val="100000"/>
              </a:lnSpc>
              <a:spcBef>
                <a:spcPts val="265"/>
              </a:spcBef>
            </a:pP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Vanishing</a:t>
            </a:r>
            <a:r>
              <a:rPr sz="2000" b="1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b="1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problem:</a:t>
            </a:r>
            <a:r>
              <a:rPr sz="2000" b="1" spc="5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these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small,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gradient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gets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backpropagates</a:t>
            </a:r>
            <a:r>
              <a:rPr sz="2000" spc="-8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further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8C264575-5067-6E8D-69D1-1CABB03B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Vanishing</a:t>
            </a:r>
            <a:r>
              <a:rPr lang="en-GB" sz="3600" spc="-75" dirty="0"/>
              <a:t> </a:t>
            </a:r>
            <a:r>
              <a:rPr lang="en-GB" sz="3600" dirty="0"/>
              <a:t>gradient</a:t>
            </a:r>
            <a:r>
              <a:rPr lang="en-GB" sz="3600" spc="-70" dirty="0"/>
              <a:t> </a:t>
            </a:r>
            <a:r>
              <a:rPr lang="en-GB" sz="3600" spc="-10" dirty="0"/>
              <a:t>intuition</a:t>
            </a:r>
            <a:endParaRPr lang="en-GB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Learning Goals for Week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38816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800"/>
              </a:spcAft>
            </a:pPr>
            <a:r>
              <a:rPr lang="en-GB" sz="2800" dirty="0"/>
              <a:t>By the end of week six, you should be able to:</a:t>
            </a:r>
            <a:endParaRPr lang="en-GB" sz="32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 Explain how neural networks can model language sequences.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 Describe the architecture of Recurrent Neural Networks (RNNs).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 Understand vanishing and exploding gradients.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 Explain how Long Short-Term Memory (LSTM) networks address these issues.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 Understand how text generation works using RNN-based models.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9798" y="2579270"/>
            <a:ext cx="366714" cy="2127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9346" y="2556603"/>
            <a:ext cx="381465" cy="245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5307" y="2556603"/>
            <a:ext cx="377560" cy="24596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72979" y="1020011"/>
            <a:ext cx="6695440" cy="2890520"/>
            <a:chOff x="2708737" y="814256"/>
            <a:chExt cx="6695440" cy="28905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5594" y="2378653"/>
              <a:ext cx="376962" cy="2181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7865" y="1266850"/>
              <a:ext cx="1887220" cy="1947545"/>
            </a:xfrm>
            <a:custGeom>
              <a:avLst/>
              <a:gdLst/>
              <a:ahLst/>
              <a:cxnLst/>
              <a:rect l="l" t="t" r="r" b="b"/>
              <a:pathLst>
                <a:path w="1887220" h="1947545">
                  <a:moveTo>
                    <a:pt x="1641221" y="1891868"/>
                  </a:moveTo>
                  <a:lnTo>
                    <a:pt x="1624888" y="1882343"/>
                  </a:lnTo>
                  <a:lnTo>
                    <a:pt x="1546364" y="1836547"/>
                  </a:lnTo>
                  <a:lnTo>
                    <a:pt x="1540535" y="1838083"/>
                  </a:lnTo>
                  <a:lnTo>
                    <a:pt x="1535239" y="1847164"/>
                  </a:lnTo>
                  <a:lnTo>
                    <a:pt x="1536763" y="1852993"/>
                  </a:lnTo>
                  <a:lnTo>
                    <a:pt x="1587080" y="1882343"/>
                  </a:lnTo>
                  <a:lnTo>
                    <a:pt x="0" y="1882343"/>
                  </a:lnTo>
                  <a:lnTo>
                    <a:pt x="0" y="1901393"/>
                  </a:lnTo>
                  <a:lnTo>
                    <a:pt x="1587080" y="1901393"/>
                  </a:lnTo>
                  <a:lnTo>
                    <a:pt x="1603400" y="1891868"/>
                  </a:lnTo>
                  <a:lnTo>
                    <a:pt x="1587080" y="1901393"/>
                  </a:lnTo>
                  <a:lnTo>
                    <a:pt x="1536763" y="1930742"/>
                  </a:lnTo>
                  <a:lnTo>
                    <a:pt x="1535239" y="1936572"/>
                  </a:lnTo>
                  <a:lnTo>
                    <a:pt x="1540535" y="1945665"/>
                  </a:lnTo>
                  <a:lnTo>
                    <a:pt x="1546364" y="1947202"/>
                  </a:lnTo>
                  <a:lnTo>
                    <a:pt x="1624888" y="1901393"/>
                  </a:lnTo>
                  <a:lnTo>
                    <a:pt x="1641221" y="1891868"/>
                  </a:lnTo>
                  <a:close/>
                </a:path>
                <a:path w="1887220" h="1947545">
                  <a:moveTo>
                    <a:pt x="1886877" y="95186"/>
                  </a:moveTo>
                  <a:lnTo>
                    <a:pt x="1843024" y="18961"/>
                  </a:lnTo>
                  <a:lnTo>
                    <a:pt x="1832114" y="0"/>
                  </a:lnTo>
                  <a:lnTo>
                    <a:pt x="1776222" y="94526"/>
                  </a:lnTo>
                  <a:lnTo>
                    <a:pt x="1777720" y="100368"/>
                  </a:lnTo>
                  <a:lnTo>
                    <a:pt x="1786788" y="105714"/>
                  </a:lnTo>
                  <a:lnTo>
                    <a:pt x="1792617" y="104216"/>
                  </a:lnTo>
                  <a:lnTo>
                    <a:pt x="1822208" y="54190"/>
                  </a:lnTo>
                  <a:lnTo>
                    <a:pt x="1822361" y="37807"/>
                  </a:lnTo>
                  <a:lnTo>
                    <a:pt x="1822272" y="54190"/>
                  </a:lnTo>
                  <a:lnTo>
                    <a:pt x="1814525" y="1355445"/>
                  </a:lnTo>
                  <a:lnTo>
                    <a:pt x="1833575" y="1355445"/>
                  </a:lnTo>
                  <a:lnTo>
                    <a:pt x="1841322" y="54190"/>
                  </a:lnTo>
                  <a:lnTo>
                    <a:pt x="1870367" y="104686"/>
                  </a:lnTo>
                  <a:lnTo>
                    <a:pt x="1876196" y="106248"/>
                  </a:lnTo>
                  <a:lnTo>
                    <a:pt x="1885315" y="101003"/>
                  </a:lnTo>
                  <a:lnTo>
                    <a:pt x="1886877" y="951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603403" y="55328"/>
                  </a:move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3" y="55328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1587073" y="64853"/>
                  </a:lnTo>
                  <a:lnTo>
                    <a:pt x="1603401" y="55328"/>
                  </a:lnTo>
                  <a:lnTo>
                    <a:pt x="1587075" y="45803"/>
                  </a:lnTo>
                  <a:close/>
                </a:path>
                <a:path w="1641475" h="111125">
                  <a:moveTo>
                    <a:pt x="1624882" y="45803"/>
                  </a:moveTo>
                  <a:lnTo>
                    <a:pt x="1622305" y="45803"/>
                  </a:lnTo>
                  <a:lnTo>
                    <a:pt x="1622305" y="64853"/>
                  </a:lnTo>
                  <a:lnTo>
                    <a:pt x="1624882" y="64853"/>
                  </a:lnTo>
                  <a:lnTo>
                    <a:pt x="1641210" y="55328"/>
                  </a:lnTo>
                  <a:lnTo>
                    <a:pt x="1624882" y="45803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3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603403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624882" y="45803"/>
                  </a:lnTo>
                  <a:lnTo>
                    <a:pt x="154636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603405" y="55328"/>
                  </a:move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5" y="55328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0" y="45803"/>
                  </a:lnTo>
                  <a:lnTo>
                    <a:pt x="0" y="64853"/>
                  </a:lnTo>
                  <a:lnTo>
                    <a:pt x="1587074" y="64853"/>
                  </a:lnTo>
                  <a:lnTo>
                    <a:pt x="1603403" y="55328"/>
                  </a:lnTo>
                  <a:lnTo>
                    <a:pt x="1587076" y="45803"/>
                  </a:lnTo>
                  <a:close/>
                </a:path>
                <a:path w="1641475" h="111125">
                  <a:moveTo>
                    <a:pt x="1624883" y="45803"/>
                  </a:moveTo>
                  <a:lnTo>
                    <a:pt x="1622306" y="45803"/>
                  </a:lnTo>
                  <a:lnTo>
                    <a:pt x="1622306" y="64853"/>
                  </a:lnTo>
                  <a:lnTo>
                    <a:pt x="1624883" y="64853"/>
                  </a:lnTo>
                  <a:lnTo>
                    <a:pt x="1641212" y="55328"/>
                  </a:lnTo>
                  <a:lnTo>
                    <a:pt x="1624883" y="45803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5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603405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624883" y="45803"/>
                  </a:lnTo>
                  <a:lnTo>
                    <a:pt x="154636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838" y="2873278"/>
              <a:ext cx="288017" cy="1793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787" y="2873278"/>
              <a:ext cx="288017" cy="1793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2712" y="2873278"/>
              <a:ext cx="288017" cy="1793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629" y="914676"/>
              <a:ext cx="666898" cy="2689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55901" y="821691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90" h="445769">
                  <a:moveTo>
                    <a:pt x="948173" y="0"/>
                  </a:moveTo>
                  <a:lnTo>
                    <a:pt x="0" y="0"/>
                  </a:lnTo>
                  <a:lnTo>
                    <a:pt x="0" y="445201"/>
                  </a:lnTo>
                  <a:lnTo>
                    <a:pt x="948173" y="445201"/>
                  </a:lnTo>
                  <a:lnTo>
                    <a:pt x="948173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84017" y="1266773"/>
              <a:ext cx="6130290" cy="2178050"/>
            </a:xfrm>
            <a:custGeom>
              <a:avLst/>
              <a:gdLst/>
              <a:ahLst/>
              <a:cxnLst/>
              <a:rect l="l" t="t" r="r" b="b"/>
              <a:pathLst>
                <a:path w="6130290" h="2178050">
                  <a:moveTo>
                    <a:pt x="1641170" y="1860194"/>
                  </a:moveTo>
                  <a:lnTo>
                    <a:pt x="190500" y="1860194"/>
                  </a:lnTo>
                  <a:lnTo>
                    <a:pt x="190500" y="1796694"/>
                  </a:lnTo>
                  <a:lnTo>
                    <a:pt x="0" y="1891944"/>
                  </a:lnTo>
                  <a:lnTo>
                    <a:pt x="190500" y="1987194"/>
                  </a:lnTo>
                  <a:lnTo>
                    <a:pt x="190500" y="1923694"/>
                  </a:lnTo>
                  <a:lnTo>
                    <a:pt x="1641170" y="1923694"/>
                  </a:lnTo>
                  <a:lnTo>
                    <a:pt x="1641170" y="1860194"/>
                  </a:lnTo>
                  <a:close/>
                </a:path>
                <a:path w="6130290" h="2178050">
                  <a:moveTo>
                    <a:pt x="3648087" y="1828444"/>
                  </a:moveTo>
                  <a:lnTo>
                    <a:pt x="2387930" y="1828444"/>
                  </a:lnTo>
                  <a:lnTo>
                    <a:pt x="2387930" y="1701444"/>
                  </a:lnTo>
                  <a:lnTo>
                    <a:pt x="2006930" y="1891944"/>
                  </a:lnTo>
                  <a:lnTo>
                    <a:pt x="2387930" y="2082444"/>
                  </a:lnTo>
                  <a:lnTo>
                    <a:pt x="2387930" y="1955444"/>
                  </a:lnTo>
                  <a:lnTo>
                    <a:pt x="3648087" y="1955444"/>
                  </a:lnTo>
                  <a:lnTo>
                    <a:pt x="3648087" y="1828444"/>
                  </a:lnTo>
                  <a:close/>
                </a:path>
                <a:path w="6130290" h="2178050">
                  <a:moveTo>
                    <a:pt x="5655018" y="1796694"/>
                  </a:moveTo>
                  <a:lnTo>
                    <a:pt x="4585347" y="1796694"/>
                  </a:lnTo>
                  <a:lnTo>
                    <a:pt x="4585347" y="1606194"/>
                  </a:lnTo>
                  <a:lnTo>
                    <a:pt x="4013860" y="1891944"/>
                  </a:lnTo>
                  <a:lnTo>
                    <a:pt x="4585360" y="2177694"/>
                  </a:lnTo>
                  <a:lnTo>
                    <a:pt x="4585347" y="1987194"/>
                  </a:lnTo>
                  <a:lnTo>
                    <a:pt x="5655018" y="1987194"/>
                  </a:lnTo>
                  <a:lnTo>
                    <a:pt x="5655018" y="1796694"/>
                  </a:lnTo>
                  <a:close/>
                </a:path>
                <a:path w="6130290" h="2178050">
                  <a:moveTo>
                    <a:pt x="6129909" y="1352232"/>
                  </a:moveTo>
                  <a:lnTo>
                    <a:pt x="5939409" y="1351978"/>
                  </a:lnTo>
                  <a:lnTo>
                    <a:pt x="5941212" y="254"/>
                  </a:lnTo>
                  <a:lnTo>
                    <a:pt x="5750712" y="0"/>
                  </a:lnTo>
                  <a:lnTo>
                    <a:pt x="5748909" y="1351470"/>
                  </a:lnTo>
                  <a:lnTo>
                    <a:pt x="5748909" y="1351724"/>
                  </a:lnTo>
                  <a:lnTo>
                    <a:pt x="5558409" y="1351470"/>
                  </a:lnTo>
                  <a:lnTo>
                    <a:pt x="5843384" y="1923351"/>
                  </a:lnTo>
                  <a:lnTo>
                    <a:pt x="6082246" y="1447228"/>
                  </a:lnTo>
                  <a:lnTo>
                    <a:pt x="6129909" y="1352232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55202" y="1259414"/>
              <a:ext cx="111125" cy="1363345"/>
            </a:xfrm>
            <a:custGeom>
              <a:avLst/>
              <a:gdLst/>
              <a:ahLst/>
              <a:cxnLst/>
              <a:rect l="l" t="t" r="r" b="b"/>
              <a:pathLst>
                <a:path w="111125" h="1363345">
                  <a:moveTo>
                    <a:pt x="55439" y="37807"/>
                  </a:moveTo>
                  <a:lnTo>
                    <a:pt x="45882" y="54154"/>
                  </a:lnTo>
                  <a:lnTo>
                    <a:pt x="43341" y="1362842"/>
                  </a:lnTo>
                  <a:lnTo>
                    <a:pt x="62391" y="1362842"/>
                  </a:lnTo>
                  <a:lnTo>
                    <a:pt x="64831" y="106067"/>
                  </a:lnTo>
                  <a:lnTo>
                    <a:pt x="64932" y="54154"/>
                  </a:lnTo>
                  <a:lnTo>
                    <a:pt x="55439" y="37807"/>
                  </a:lnTo>
                  <a:close/>
                </a:path>
                <a:path w="111125" h="1363345">
                  <a:moveTo>
                    <a:pt x="66499" y="18919"/>
                  </a:moveTo>
                  <a:lnTo>
                    <a:pt x="65001" y="18919"/>
                  </a:lnTo>
                  <a:lnTo>
                    <a:pt x="64932" y="54154"/>
                  </a:lnTo>
                  <a:lnTo>
                    <a:pt x="94096" y="104371"/>
                  </a:lnTo>
                  <a:lnTo>
                    <a:pt x="94183" y="104521"/>
                  </a:lnTo>
                  <a:lnTo>
                    <a:pt x="100012" y="106067"/>
                  </a:lnTo>
                  <a:lnTo>
                    <a:pt x="109110" y="100784"/>
                  </a:lnTo>
                  <a:lnTo>
                    <a:pt x="110656" y="94955"/>
                  </a:lnTo>
                  <a:lnTo>
                    <a:pt x="66499" y="18919"/>
                  </a:lnTo>
                  <a:close/>
                </a:path>
                <a:path w="111125" h="1363345">
                  <a:moveTo>
                    <a:pt x="55512" y="0"/>
                  </a:moveTo>
                  <a:lnTo>
                    <a:pt x="0" y="94739"/>
                  </a:lnTo>
                  <a:lnTo>
                    <a:pt x="1524" y="100575"/>
                  </a:lnTo>
                  <a:lnTo>
                    <a:pt x="10601" y="105893"/>
                  </a:lnTo>
                  <a:lnTo>
                    <a:pt x="16436" y="104371"/>
                  </a:lnTo>
                  <a:lnTo>
                    <a:pt x="45860" y="54154"/>
                  </a:lnTo>
                  <a:lnTo>
                    <a:pt x="45951" y="18919"/>
                  </a:lnTo>
                  <a:lnTo>
                    <a:pt x="66499" y="18919"/>
                  </a:lnTo>
                  <a:lnTo>
                    <a:pt x="55512" y="0"/>
                  </a:lnTo>
                  <a:close/>
                </a:path>
                <a:path w="111125" h="1363345">
                  <a:moveTo>
                    <a:pt x="65001" y="18919"/>
                  </a:moveTo>
                  <a:lnTo>
                    <a:pt x="45951" y="18919"/>
                  </a:lnTo>
                  <a:lnTo>
                    <a:pt x="45882" y="54154"/>
                  </a:lnTo>
                  <a:lnTo>
                    <a:pt x="55439" y="37807"/>
                  </a:lnTo>
                  <a:lnTo>
                    <a:pt x="47257" y="23718"/>
                  </a:lnTo>
                  <a:lnTo>
                    <a:pt x="64991" y="23718"/>
                  </a:lnTo>
                  <a:lnTo>
                    <a:pt x="65001" y="18919"/>
                  </a:lnTo>
                  <a:close/>
                </a:path>
                <a:path w="111125" h="1363345">
                  <a:moveTo>
                    <a:pt x="64991" y="23718"/>
                  </a:moveTo>
                  <a:lnTo>
                    <a:pt x="63694" y="23718"/>
                  </a:lnTo>
                  <a:lnTo>
                    <a:pt x="55439" y="37807"/>
                  </a:lnTo>
                  <a:lnTo>
                    <a:pt x="64932" y="54154"/>
                  </a:lnTo>
                  <a:lnTo>
                    <a:pt x="64991" y="23718"/>
                  </a:lnTo>
                  <a:close/>
                </a:path>
                <a:path w="111125" h="1363345">
                  <a:moveTo>
                    <a:pt x="63694" y="23718"/>
                  </a:moveTo>
                  <a:lnTo>
                    <a:pt x="47257" y="23718"/>
                  </a:lnTo>
                  <a:lnTo>
                    <a:pt x="55439" y="37807"/>
                  </a:lnTo>
                  <a:lnTo>
                    <a:pt x="63694" y="2371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0241" y="906530"/>
              <a:ext cx="685176" cy="2763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36629" y="814256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89" h="445769">
                  <a:moveTo>
                    <a:pt x="948171" y="0"/>
                  </a:moveTo>
                  <a:lnTo>
                    <a:pt x="0" y="0"/>
                  </a:lnTo>
                  <a:lnTo>
                    <a:pt x="0" y="445202"/>
                  </a:lnTo>
                  <a:lnTo>
                    <a:pt x="948171" y="445202"/>
                  </a:lnTo>
                  <a:lnTo>
                    <a:pt x="948171" y="0"/>
                  </a:lnTo>
                  <a:close/>
                </a:path>
              </a:pathLst>
            </a:custGeom>
            <a:solidFill>
              <a:srgbClr val="E98300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84017" y="1259204"/>
              <a:ext cx="2116455" cy="2185670"/>
            </a:xfrm>
            <a:custGeom>
              <a:avLst/>
              <a:gdLst/>
              <a:ahLst/>
              <a:cxnLst/>
              <a:rect l="l" t="t" r="r" b="b"/>
              <a:pathLst>
                <a:path w="2116454" h="2185670">
                  <a:moveTo>
                    <a:pt x="1641170" y="1804263"/>
                  </a:moveTo>
                  <a:lnTo>
                    <a:pt x="571500" y="1804263"/>
                  </a:lnTo>
                  <a:lnTo>
                    <a:pt x="571500" y="1613763"/>
                  </a:lnTo>
                  <a:lnTo>
                    <a:pt x="0" y="1899513"/>
                  </a:lnTo>
                  <a:lnTo>
                    <a:pt x="571500" y="2185263"/>
                  </a:lnTo>
                  <a:lnTo>
                    <a:pt x="571500" y="1994763"/>
                  </a:lnTo>
                  <a:lnTo>
                    <a:pt x="1641170" y="1994763"/>
                  </a:lnTo>
                  <a:lnTo>
                    <a:pt x="1641170" y="1804263"/>
                  </a:lnTo>
                  <a:close/>
                </a:path>
                <a:path w="2116454" h="2185670">
                  <a:moveTo>
                    <a:pt x="2116150" y="1356448"/>
                  </a:moveTo>
                  <a:lnTo>
                    <a:pt x="1925650" y="1356969"/>
                  </a:lnTo>
                  <a:lnTo>
                    <a:pt x="1921941" y="520"/>
                  </a:lnTo>
                  <a:lnTo>
                    <a:pt x="1921941" y="0"/>
                  </a:lnTo>
                  <a:lnTo>
                    <a:pt x="1735416" y="520"/>
                  </a:lnTo>
                  <a:lnTo>
                    <a:pt x="1735416" y="1452219"/>
                  </a:lnTo>
                  <a:lnTo>
                    <a:pt x="1735416" y="1452740"/>
                  </a:lnTo>
                  <a:lnTo>
                    <a:pt x="1735150" y="1358011"/>
                  </a:lnTo>
                  <a:lnTo>
                    <a:pt x="1735416" y="1452219"/>
                  </a:lnTo>
                  <a:lnTo>
                    <a:pt x="1735416" y="520"/>
                  </a:lnTo>
                  <a:lnTo>
                    <a:pt x="1731441" y="520"/>
                  </a:lnTo>
                  <a:lnTo>
                    <a:pt x="1735150" y="1356448"/>
                  </a:lnTo>
                  <a:lnTo>
                    <a:pt x="1735150" y="1357490"/>
                  </a:lnTo>
                  <a:lnTo>
                    <a:pt x="1544662" y="1358011"/>
                  </a:lnTo>
                  <a:lnTo>
                    <a:pt x="1831975" y="1928723"/>
                  </a:lnTo>
                  <a:lnTo>
                    <a:pt x="2068334" y="1452740"/>
                  </a:lnTo>
                  <a:lnTo>
                    <a:pt x="2116150" y="1356448"/>
                  </a:lnTo>
                  <a:close/>
                </a:path>
              </a:pathLst>
            </a:custGeom>
            <a:solidFill>
              <a:srgbClr val="E983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sldNum" sz="quarter" idx="12"/>
          </p:nvPr>
        </p:nvSpPr>
        <p:spPr>
          <a:xfrm>
            <a:off x="10690228" y="6467412"/>
            <a:ext cx="1299377" cy="36512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470535" y="4884371"/>
            <a:ext cx="11250930" cy="101600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far</a:t>
            </a:r>
            <a:r>
              <a:rPr sz="20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away</a:t>
            </a:r>
            <a:r>
              <a:rPr sz="20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lost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because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it’s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much</a:t>
            </a:r>
            <a:r>
              <a:rPr sz="20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smaller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than</a:t>
            </a:r>
            <a:r>
              <a:rPr sz="2000" spc="-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gradient</a:t>
            </a:r>
            <a:r>
              <a:rPr sz="2000" spc="-5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signal</a:t>
            </a:r>
            <a:r>
              <a:rPr sz="2000" spc="-5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close-</a:t>
            </a:r>
            <a:r>
              <a:rPr sz="2000" spc="-25" dirty="0">
                <a:solidFill>
                  <a:srgbClr val="E98300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So,</a:t>
            </a:r>
            <a:r>
              <a:rPr sz="20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model</a:t>
            </a:r>
            <a:r>
              <a:rPr sz="2000" spc="-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weights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are</a:t>
            </a:r>
            <a:r>
              <a:rPr sz="2000" spc="-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updated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only</a:t>
            </a:r>
            <a:r>
              <a:rPr sz="2000" spc="-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with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respect</a:t>
            </a:r>
            <a:r>
              <a:rPr sz="2000" spc="-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near</a:t>
            </a:r>
            <a:r>
              <a:rPr sz="2000" spc="-4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effects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not</a:t>
            </a:r>
            <a:r>
              <a:rPr sz="20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term</a:t>
            </a:r>
            <a:r>
              <a:rPr sz="20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effects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11184" y="3783238"/>
            <a:ext cx="1989455" cy="1109980"/>
          </a:xfrm>
          <a:custGeom>
            <a:avLst/>
            <a:gdLst/>
            <a:ahLst/>
            <a:cxnLst/>
            <a:rect l="l" t="t" r="r" b="b"/>
            <a:pathLst>
              <a:path w="1989454" h="1109979">
                <a:moveTo>
                  <a:pt x="115673" y="53284"/>
                </a:moveTo>
                <a:lnTo>
                  <a:pt x="106432" y="69941"/>
                </a:lnTo>
                <a:lnTo>
                  <a:pt x="1980088" y="1109463"/>
                </a:lnTo>
                <a:lnTo>
                  <a:pt x="1989331" y="1092804"/>
                </a:lnTo>
                <a:lnTo>
                  <a:pt x="115673" y="53284"/>
                </a:lnTo>
                <a:close/>
              </a:path>
              <a:path w="1989454" h="1109979">
                <a:moveTo>
                  <a:pt x="0" y="0"/>
                </a:moveTo>
                <a:lnTo>
                  <a:pt x="80246" y="117139"/>
                </a:lnTo>
                <a:lnTo>
                  <a:pt x="106432" y="69941"/>
                </a:lnTo>
                <a:lnTo>
                  <a:pt x="95327" y="63780"/>
                </a:lnTo>
                <a:lnTo>
                  <a:pt x="104569" y="47123"/>
                </a:lnTo>
                <a:lnTo>
                  <a:pt x="119092" y="47123"/>
                </a:lnTo>
                <a:lnTo>
                  <a:pt x="141860" y="6085"/>
                </a:lnTo>
                <a:lnTo>
                  <a:pt x="0" y="0"/>
                </a:lnTo>
                <a:close/>
              </a:path>
              <a:path w="1989454" h="1109979">
                <a:moveTo>
                  <a:pt x="104569" y="47123"/>
                </a:moveTo>
                <a:lnTo>
                  <a:pt x="95327" y="63780"/>
                </a:lnTo>
                <a:lnTo>
                  <a:pt x="106432" y="69941"/>
                </a:lnTo>
                <a:lnTo>
                  <a:pt x="115673" y="53284"/>
                </a:lnTo>
                <a:lnTo>
                  <a:pt x="104569" y="47123"/>
                </a:lnTo>
                <a:close/>
              </a:path>
              <a:path w="1989454" h="1109979">
                <a:moveTo>
                  <a:pt x="119092" y="47123"/>
                </a:moveTo>
                <a:lnTo>
                  <a:pt x="104569" y="47123"/>
                </a:lnTo>
                <a:lnTo>
                  <a:pt x="115673" y="53284"/>
                </a:lnTo>
                <a:lnTo>
                  <a:pt x="119092" y="4712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6B0DEA50-0958-81CF-EA1E-765955E9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r>
              <a:rPr lang="en-GB" spc="-25" dirty="0"/>
              <a:t> </a:t>
            </a:r>
            <a:r>
              <a:rPr lang="en-GB" dirty="0"/>
              <a:t>is</a:t>
            </a:r>
            <a:r>
              <a:rPr lang="en-GB" spc="-30" dirty="0"/>
              <a:t> </a:t>
            </a:r>
            <a:r>
              <a:rPr lang="en-GB" dirty="0"/>
              <a:t>vanishing</a:t>
            </a:r>
            <a:r>
              <a:rPr lang="en-GB" spc="-25" dirty="0"/>
              <a:t> </a:t>
            </a:r>
            <a:r>
              <a:rPr lang="en-GB" dirty="0"/>
              <a:t>gradient</a:t>
            </a:r>
            <a:r>
              <a:rPr lang="en-GB" spc="-25" dirty="0"/>
              <a:t> </a:t>
            </a:r>
            <a:r>
              <a:rPr lang="en-GB" dirty="0"/>
              <a:t>a</a:t>
            </a:r>
            <a:r>
              <a:rPr lang="en-GB" spc="-25" dirty="0"/>
              <a:t> </a:t>
            </a:r>
            <a:r>
              <a:rPr lang="en-GB" spc="-10" dirty="0"/>
              <a:t>problem?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43840" y="42291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Effect</a:t>
            </a:r>
            <a:r>
              <a:rPr sz="3600" spc="-35" dirty="0"/>
              <a:t> </a:t>
            </a:r>
            <a:r>
              <a:rPr sz="3600" dirty="0"/>
              <a:t>of</a:t>
            </a:r>
            <a:r>
              <a:rPr sz="3600" spc="-35" dirty="0"/>
              <a:t> </a:t>
            </a:r>
            <a:r>
              <a:rPr sz="3600" dirty="0"/>
              <a:t>vanishing</a:t>
            </a:r>
            <a:r>
              <a:rPr sz="3600" spc="-40" dirty="0"/>
              <a:t> </a:t>
            </a:r>
            <a:r>
              <a:rPr sz="3600" dirty="0"/>
              <a:t>gradient</a:t>
            </a:r>
            <a:r>
              <a:rPr sz="3600" spc="-35" dirty="0"/>
              <a:t> </a:t>
            </a:r>
            <a:r>
              <a:rPr sz="3600" dirty="0"/>
              <a:t>on</a:t>
            </a:r>
            <a:r>
              <a:rPr sz="3600" spc="-35" dirty="0"/>
              <a:t> </a:t>
            </a:r>
            <a:r>
              <a:rPr sz="3600" spc="-20" dirty="0"/>
              <a:t>RNN-</a:t>
            </a:r>
            <a:r>
              <a:rPr sz="3600" spc="-25" dirty="0"/>
              <a:t>LM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34233" y="1151635"/>
            <a:ext cx="11292840" cy="490204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0065" marR="30480" indent="-457200">
              <a:lnSpc>
                <a:spcPct val="100400"/>
              </a:lnSpc>
              <a:spcBef>
                <a:spcPts val="8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405765" algn="l"/>
                <a:tab pos="8794115" algn="l"/>
              </a:tabLst>
            </a:pPr>
            <a:r>
              <a:rPr sz="2800" b="1" dirty="0">
                <a:cs typeface="Calibri"/>
              </a:rPr>
              <a:t>LM</a:t>
            </a:r>
            <a:r>
              <a:rPr sz="2800" b="1" spc="-40" dirty="0">
                <a:cs typeface="Calibri"/>
              </a:rPr>
              <a:t> </a:t>
            </a:r>
            <a:r>
              <a:rPr sz="2800" b="1" dirty="0">
                <a:cs typeface="Calibri"/>
              </a:rPr>
              <a:t>task:</a:t>
            </a:r>
            <a:r>
              <a:rPr sz="2800" b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When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she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tried</a:t>
            </a:r>
            <a:r>
              <a:rPr sz="2800" i="1" spc="-35" dirty="0">
                <a:cs typeface="Calibri"/>
              </a:rPr>
              <a:t> </a:t>
            </a:r>
            <a:r>
              <a:rPr sz="2800" i="1" dirty="0">
                <a:cs typeface="Calibri"/>
              </a:rPr>
              <a:t>to</a:t>
            </a:r>
            <a:r>
              <a:rPr sz="2800" i="1" spc="-35" dirty="0">
                <a:cs typeface="Calibri"/>
              </a:rPr>
              <a:t> </a:t>
            </a:r>
            <a:r>
              <a:rPr sz="2800" i="1" dirty="0">
                <a:cs typeface="Calibri"/>
              </a:rPr>
              <a:t>print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her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highlight>
                  <a:srgbClr val="FFFF00"/>
                </a:highlight>
                <a:cs typeface="Calibri"/>
              </a:rPr>
              <a:t>tickets</a:t>
            </a:r>
            <a:r>
              <a:rPr sz="2800" i="1" dirty="0">
                <a:cs typeface="Calibri"/>
              </a:rPr>
              <a:t>,</a:t>
            </a:r>
            <a:r>
              <a:rPr sz="2800" i="1" spc="-35" dirty="0">
                <a:cs typeface="Calibri"/>
              </a:rPr>
              <a:t> </a:t>
            </a:r>
            <a:r>
              <a:rPr sz="2800" i="1" dirty="0">
                <a:cs typeface="Calibri"/>
              </a:rPr>
              <a:t>she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found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that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the</a:t>
            </a:r>
            <a:r>
              <a:rPr sz="2800" i="1" spc="-35" dirty="0">
                <a:cs typeface="Calibri"/>
              </a:rPr>
              <a:t> </a:t>
            </a:r>
            <a:r>
              <a:rPr sz="2800" i="1" dirty="0">
                <a:cs typeface="Calibri"/>
              </a:rPr>
              <a:t>printer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was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out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of</a:t>
            </a:r>
            <a:r>
              <a:rPr sz="2800" i="1" spc="-30" dirty="0">
                <a:cs typeface="Calibri"/>
              </a:rPr>
              <a:t> </a:t>
            </a:r>
            <a:r>
              <a:rPr sz="2800" i="1" spc="-10" dirty="0">
                <a:cs typeface="Calibri"/>
              </a:rPr>
              <a:t>toner. </a:t>
            </a:r>
            <a:r>
              <a:rPr sz="2800" i="1" dirty="0">
                <a:cs typeface="Calibri"/>
              </a:rPr>
              <a:t>She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went</a:t>
            </a:r>
            <a:r>
              <a:rPr sz="2800" i="1" spc="-50" dirty="0">
                <a:cs typeface="Calibri"/>
              </a:rPr>
              <a:t> </a:t>
            </a:r>
            <a:r>
              <a:rPr sz="2800" i="1" dirty="0">
                <a:cs typeface="Calibri"/>
              </a:rPr>
              <a:t>to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the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stationery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store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to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buy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more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toner.</a:t>
            </a:r>
            <a:r>
              <a:rPr sz="2800" i="1" spc="-55" dirty="0">
                <a:cs typeface="Calibri"/>
              </a:rPr>
              <a:t> </a:t>
            </a:r>
            <a:r>
              <a:rPr sz="2800" i="1" dirty="0">
                <a:cs typeface="Calibri"/>
              </a:rPr>
              <a:t>It</a:t>
            </a:r>
            <a:r>
              <a:rPr sz="2800" i="1" spc="-50" dirty="0">
                <a:cs typeface="Calibri"/>
              </a:rPr>
              <a:t> </a:t>
            </a:r>
            <a:r>
              <a:rPr sz="2800" i="1" dirty="0">
                <a:cs typeface="Calibri"/>
              </a:rPr>
              <a:t>was</a:t>
            </a:r>
            <a:r>
              <a:rPr sz="2800" i="1" spc="-45" dirty="0">
                <a:cs typeface="Calibri"/>
              </a:rPr>
              <a:t> </a:t>
            </a:r>
            <a:r>
              <a:rPr sz="2800" i="1" dirty="0">
                <a:cs typeface="Calibri"/>
              </a:rPr>
              <a:t>very</a:t>
            </a:r>
            <a:r>
              <a:rPr sz="2800" i="1" spc="-40" dirty="0">
                <a:cs typeface="Calibri"/>
              </a:rPr>
              <a:t> </a:t>
            </a:r>
            <a:r>
              <a:rPr sz="2800" i="1" dirty="0">
                <a:cs typeface="Calibri"/>
              </a:rPr>
              <a:t>overpriced.</a:t>
            </a:r>
            <a:r>
              <a:rPr sz="2800" i="1" spc="-55" dirty="0">
                <a:cs typeface="Calibri"/>
              </a:rPr>
              <a:t> </a:t>
            </a:r>
            <a:r>
              <a:rPr sz="2800" i="1" spc="-10" dirty="0">
                <a:cs typeface="Calibri"/>
              </a:rPr>
              <a:t>After </a:t>
            </a:r>
            <a:r>
              <a:rPr sz="2800" i="1" dirty="0">
                <a:cs typeface="Calibri"/>
              </a:rPr>
              <a:t>installing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the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toner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into</a:t>
            </a:r>
            <a:r>
              <a:rPr sz="2800" i="1" spc="-15" dirty="0">
                <a:cs typeface="Calibri"/>
              </a:rPr>
              <a:t> </a:t>
            </a:r>
            <a:r>
              <a:rPr sz="2800" i="1" dirty="0">
                <a:cs typeface="Calibri"/>
              </a:rPr>
              <a:t>the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printer,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she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finally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printed</a:t>
            </a:r>
            <a:r>
              <a:rPr sz="2800" i="1" spc="-20" dirty="0">
                <a:cs typeface="Calibri"/>
              </a:rPr>
              <a:t> </a:t>
            </a:r>
            <a:r>
              <a:rPr sz="2800" i="1" dirty="0">
                <a:cs typeface="Calibri"/>
              </a:rPr>
              <a:t>her</a:t>
            </a:r>
            <a:r>
              <a:rPr sz="2800" i="1" spc="-20" dirty="0">
                <a:cs typeface="Calibri"/>
              </a:rPr>
              <a:t>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cs typeface="Times New Roman"/>
              </a:rPr>
              <a:t>	</a:t>
            </a:r>
            <a:endParaRPr sz="2800" dirty="0">
              <a:cs typeface="Times New Roman"/>
            </a:endParaRPr>
          </a:p>
          <a:p>
            <a:pPr marL="342900" indent="-342900">
              <a:lnSpc>
                <a:spcPct val="100000"/>
              </a:lnSpc>
              <a:spcBef>
                <a:spcPts val="1250"/>
              </a:spcBef>
              <a:buClr>
                <a:srgbClr val="8C1515"/>
              </a:buClr>
              <a:buFont typeface="Wingdings" panose="05000000000000000000" pitchFamily="2" charset="2"/>
              <a:buChar char="§"/>
            </a:pPr>
            <a:endParaRPr sz="2400" dirty="0">
              <a:cs typeface="Times New Roman"/>
            </a:endParaRPr>
          </a:p>
          <a:p>
            <a:pPr marL="520065" marR="784860" indent="-457200">
              <a:lnSpc>
                <a:spcPct val="100800"/>
              </a:lnSpc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405765" algn="l"/>
              </a:tabLst>
            </a:pPr>
            <a:r>
              <a:rPr sz="2800" dirty="0">
                <a:cs typeface="Calibri"/>
              </a:rPr>
              <a:t>To</a:t>
            </a:r>
            <a:r>
              <a:rPr sz="2800" spc="-50" dirty="0">
                <a:cs typeface="Calibri"/>
              </a:rPr>
              <a:t> </a:t>
            </a:r>
            <a:r>
              <a:rPr sz="2800" dirty="0">
                <a:cs typeface="Calibri"/>
              </a:rPr>
              <a:t>learn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from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this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training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example,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the</a:t>
            </a:r>
            <a:r>
              <a:rPr sz="2800" spc="-30" dirty="0">
                <a:cs typeface="Calibri"/>
              </a:rPr>
              <a:t> </a:t>
            </a:r>
            <a:r>
              <a:rPr sz="2800" spc="-20" dirty="0">
                <a:cs typeface="Calibri"/>
              </a:rPr>
              <a:t>RNN-</a:t>
            </a:r>
            <a:r>
              <a:rPr sz="2800" dirty="0">
                <a:cs typeface="Calibri"/>
              </a:rPr>
              <a:t>LM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needs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to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cs typeface="Calibri"/>
              </a:rPr>
              <a:t>model</a:t>
            </a:r>
            <a:r>
              <a:rPr sz="2800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cs typeface="Calibri"/>
              </a:rPr>
              <a:t>the</a:t>
            </a:r>
            <a:r>
              <a:rPr sz="2800" spc="-25" dirty="0">
                <a:solidFill>
                  <a:srgbClr val="FF0000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cs typeface="Calibri"/>
              </a:rPr>
              <a:t>dependency </a:t>
            </a:r>
            <a:r>
              <a:rPr sz="2800" dirty="0">
                <a:cs typeface="Calibri"/>
              </a:rPr>
              <a:t>between</a:t>
            </a:r>
            <a:r>
              <a:rPr sz="2800" spc="-35" dirty="0">
                <a:cs typeface="Calibri"/>
              </a:rPr>
              <a:t> </a:t>
            </a:r>
            <a:r>
              <a:rPr sz="2800" i="1" dirty="0">
                <a:cs typeface="Calibri"/>
              </a:rPr>
              <a:t>“</a:t>
            </a:r>
            <a:r>
              <a:rPr sz="2800" i="1" dirty="0">
                <a:highlight>
                  <a:srgbClr val="FFFF00"/>
                </a:highlight>
                <a:cs typeface="Calibri"/>
              </a:rPr>
              <a:t>tickets</a:t>
            </a:r>
            <a:r>
              <a:rPr sz="2800" i="1" dirty="0">
                <a:cs typeface="Calibri"/>
              </a:rPr>
              <a:t>”</a:t>
            </a:r>
            <a:r>
              <a:rPr sz="2800" i="1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on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the</a:t>
            </a:r>
            <a:r>
              <a:rPr sz="2800" spc="-30" dirty="0">
                <a:cs typeface="Calibri"/>
              </a:rPr>
              <a:t> </a:t>
            </a:r>
            <a:r>
              <a:rPr sz="2800" dirty="0">
                <a:cs typeface="Calibri"/>
              </a:rPr>
              <a:t>7</a:t>
            </a:r>
            <a:r>
              <a:rPr sz="2800" baseline="24305" dirty="0">
                <a:cs typeface="Calibri"/>
              </a:rPr>
              <a:t>th</a:t>
            </a:r>
            <a:r>
              <a:rPr sz="2800" spc="217" baseline="24305" dirty="0">
                <a:cs typeface="Calibri"/>
              </a:rPr>
              <a:t> </a:t>
            </a:r>
            <a:r>
              <a:rPr sz="2800" dirty="0">
                <a:cs typeface="Calibri"/>
              </a:rPr>
              <a:t>step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and</a:t>
            </a:r>
            <a:r>
              <a:rPr sz="2800" spc="-30" dirty="0">
                <a:cs typeface="Calibri"/>
              </a:rPr>
              <a:t> </a:t>
            </a:r>
            <a:r>
              <a:rPr sz="2800" dirty="0">
                <a:cs typeface="Calibri"/>
              </a:rPr>
              <a:t>the</a:t>
            </a:r>
            <a:r>
              <a:rPr sz="2800" spc="-30" dirty="0">
                <a:cs typeface="Calibri"/>
              </a:rPr>
              <a:t> </a:t>
            </a:r>
            <a:r>
              <a:rPr sz="2800" dirty="0">
                <a:cs typeface="Calibri"/>
              </a:rPr>
              <a:t>target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word</a:t>
            </a:r>
            <a:r>
              <a:rPr sz="2800" spc="-35" dirty="0">
                <a:cs typeface="Calibri"/>
              </a:rPr>
              <a:t> </a:t>
            </a:r>
            <a:r>
              <a:rPr sz="2800" i="1" dirty="0">
                <a:cs typeface="Calibri"/>
              </a:rPr>
              <a:t>“</a:t>
            </a:r>
            <a:r>
              <a:rPr sz="2800" i="1" dirty="0">
                <a:highlight>
                  <a:srgbClr val="FFFF00"/>
                </a:highlight>
                <a:cs typeface="Calibri"/>
              </a:rPr>
              <a:t>tickets</a:t>
            </a:r>
            <a:r>
              <a:rPr sz="2800" i="1" dirty="0">
                <a:cs typeface="Calibri"/>
              </a:rPr>
              <a:t>”</a:t>
            </a:r>
            <a:r>
              <a:rPr sz="2800" i="1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at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the</a:t>
            </a:r>
            <a:r>
              <a:rPr sz="2800" spc="-25" dirty="0">
                <a:cs typeface="Calibri"/>
              </a:rPr>
              <a:t> </a:t>
            </a:r>
            <a:r>
              <a:rPr sz="2800" spc="-20" dirty="0">
                <a:cs typeface="Calibri"/>
              </a:rPr>
              <a:t>end.</a:t>
            </a:r>
            <a:endParaRPr sz="2800" dirty="0"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080"/>
              </a:spcBef>
              <a:buClr>
                <a:srgbClr val="8C1515"/>
              </a:buClr>
              <a:buFont typeface="Wingdings" panose="05000000000000000000" pitchFamily="2" charset="2"/>
              <a:buChar char="§"/>
            </a:pPr>
            <a:endParaRPr sz="2400" dirty="0">
              <a:cs typeface="Calibri"/>
            </a:endParaRPr>
          </a:p>
          <a:p>
            <a:pPr marL="520700" indent="-457200">
              <a:lnSpc>
                <a:spcPct val="100000"/>
              </a:lnSpc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405765" algn="l"/>
              </a:tabLst>
            </a:pPr>
            <a:r>
              <a:rPr sz="2800" dirty="0">
                <a:cs typeface="Calibri"/>
              </a:rPr>
              <a:t>But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if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gradient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is</a:t>
            </a:r>
            <a:r>
              <a:rPr sz="2800" spc="-35" dirty="0">
                <a:cs typeface="Calibri"/>
              </a:rPr>
              <a:t> </a:t>
            </a:r>
            <a:r>
              <a:rPr sz="2800" dirty="0">
                <a:cs typeface="Calibri"/>
              </a:rPr>
              <a:t>small,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cs typeface="Calibri"/>
              </a:rPr>
              <a:t>the</a:t>
            </a:r>
            <a:r>
              <a:rPr sz="2800" spc="-30" dirty="0">
                <a:cs typeface="Calibri"/>
              </a:rPr>
              <a:t> </a:t>
            </a:r>
            <a:r>
              <a:rPr sz="2800" dirty="0">
                <a:cs typeface="Calibri"/>
              </a:rPr>
              <a:t>model</a:t>
            </a:r>
            <a:r>
              <a:rPr sz="2800" spc="-40" dirty="0"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cs typeface="Calibri"/>
              </a:rPr>
              <a:t>can’t</a:t>
            </a:r>
            <a:r>
              <a:rPr sz="2800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cs typeface="Calibri"/>
              </a:rPr>
              <a:t>learn</a:t>
            </a:r>
            <a:r>
              <a:rPr sz="2800" spc="-35" dirty="0">
                <a:solidFill>
                  <a:srgbClr val="FF0000"/>
                </a:solidFill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cs typeface="Calibri"/>
              </a:rPr>
              <a:t>this</a:t>
            </a:r>
            <a:r>
              <a:rPr sz="2800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cs typeface="Calibri"/>
              </a:rPr>
              <a:t>dependency</a:t>
            </a:r>
            <a:endParaRPr sz="2800" dirty="0">
              <a:solidFill>
                <a:srgbClr val="FF0000"/>
              </a:solidFill>
              <a:cs typeface="Calibri"/>
            </a:endParaRPr>
          </a:p>
          <a:p>
            <a:pPr marL="862965" lvl="1" indent="-342900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748030" algn="l"/>
              </a:tabLst>
            </a:pPr>
            <a:r>
              <a:rPr sz="2000" dirty="0">
                <a:cs typeface="Calibri"/>
              </a:rPr>
              <a:t>So,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the</a:t>
            </a:r>
            <a:r>
              <a:rPr sz="2000" spc="-35" dirty="0">
                <a:cs typeface="Calibri"/>
              </a:rPr>
              <a:t> </a:t>
            </a:r>
            <a:r>
              <a:rPr sz="2000" dirty="0">
                <a:cs typeface="Calibri"/>
              </a:rPr>
              <a:t>model</a:t>
            </a:r>
            <a:r>
              <a:rPr sz="2000" spc="-45" dirty="0">
                <a:cs typeface="Calibri"/>
              </a:rPr>
              <a:t> </a:t>
            </a:r>
            <a:r>
              <a:rPr sz="2000" dirty="0">
                <a:cs typeface="Calibri"/>
              </a:rPr>
              <a:t>is</a:t>
            </a:r>
            <a:r>
              <a:rPr sz="2000" spc="-45" dirty="0"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unable</a:t>
            </a:r>
            <a:r>
              <a:rPr sz="2000" spc="-3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to</a:t>
            </a:r>
            <a:r>
              <a:rPr sz="2000" spc="-45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predict</a:t>
            </a:r>
            <a:r>
              <a:rPr sz="2000" spc="-45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similar</a:t>
            </a:r>
            <a:r>
              <a:rPr sz="2000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cs typeface="Calibri"/>
              </a:rPr>
              <a:t>long-</a:t>
            </a:r>
            <a:r>
              <a:rPr sz="2000" dirty="0">
                <a:solidFill>
                  <a:srgbClr val="FF0000"/>
                </a:solidFill>
                <a:cs typeface="Calibri"/>
              </a:rPr>
              <a:t>distance</a:t>
            </a:r>
            <a:r>
              <a:rPr sz="2000" spc="-3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dependencies</a:t>
            </a:r>
            <a:r>
              <a:rPr sz="2000" spc="-55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cs typeface="Calibri"/>
              </a:rPr>
              <a:t>at</a:t>
            </a:r>
            <a:r>
              <a:rPr sz="2000" spc="-45" dirty="0">
                <a:cs typeface="Calibri"/>
              </a:rPr>
              <a:t> </a:t>
            </a:r>
            <a:r>
              <a:rPr sz="2000" dirty="0">
                <a:cs typeface="Calibri"/>
              </a:rPr>
              <a:t>test</a:t>
            </a:r>
            <a:r>
              <a:rPr sz="2000" spc="-40" dirty="0">
                <a:cs typeface="Calibri"/>
              </a:rPr>
              <a:t> </a:t>
            </a:r>
            <a:r>
              <a:rPr sz="2000" spc="-20" dirty="0">
                <a:cs typeface="Calibri"/>
              </a:rPr>
              <a:t>time</a:t>
            </a:r>
            <a:endParaRPr sz="2000" dirty="0"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05C7-C08B-C7AB-350B-75395067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8B8E7E-B0DC-BF9C-D5C4-9B8EB46B188B}"/>
                  </a:ext>
                </a:extLst>
              </p:cNvPr>
              <p:cNvSpPr txBox="1"/>
              <p:nvPr/>
            </p:nvSpPr>
            <p:spPr>
              <a:xfrm>
                <a:off x="243840" y="1265835"/>
                <a:ext cx="11418771" cy="49359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800" dirty="0"/>
                  <a:t>If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ar-AE" sz="2800" dirty="0"/>
                  <a:t>, </a:t>
                </a:r>
                <a:r>
                  <a:rPr lang="en-GB" sz="2800" dirty="0"/>
                  <a:t>gradients grow exponentially.</a:t>
                </a:r>
              </a:p>
              <a:p>
                <a:pPr marL="1828800" lvl="3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/>
                  <a:t>Weight updates become huge.</a:t>
                </a:r>
              </a:p>
              <a:p>
                <a:pPr marL="1828800" lvl="3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rgbClr val="FF0000"/>
                    </a:solidFill>
                  </a:rPr>
                  <a:t>Training diverges</a:t>
                </a:r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8B8E7E-B0DC-BF9C-D5C4-9B8EB46B1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265835"/>
                <a:ext cx="11418771" cy="4935929"/>
              </a:xfrm>
              <a:prstGeom prst="rect">
                <a:avLst/>
              </a:prstGeom>
              <a:blipFill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34A2B42-517B-FFB7-CA97-33264E70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Exploding Gradient (Concept)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52E8B-AFBC-6519-B2EB-B5D88153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" name="AutoShape 2" descr="What is Recurrent Neural Networks (RNN)?">
            <a:extLst>
              <a:ext uri="{FF2B5EF4-FFF2-40B4-BE49-F238E27FC236}">
                <a16:creationId xmlns:a16="http://schemas.microsoft.com/office/drawing/2014/main" id="{DF89BB98-A403-01D5-1EC8-A8F8289072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What is Recurrent Neural Networks (RNN)?">
            <a:extLst>
              <a:ext uri="{FF2B5EF4-FFF2-40B4-BE49-F238E27FC236}">
                <a16:creationId xmlns:a16="http://schemas.microsoft.com/office/drawing/2014/main" id="{DDB31482-8241-C3B7-634B-11BD5D6AA1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8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exploding</a:t>
            </a:r>
            <a:r>
              <a:rPr spc="-35" dirty="0"/>
              <a:t> </a:t>
            </a:r>
            <a:r>
              <a:rPr dirty="0"/>
              <a:t>gradient</a:t>
            </a:r>
            <a:r>
              <a:rPr spc="-2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7775" y="2210847"/>
            <a:ext cx="4618949" cy="5110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5033" y="1151635"/>
            <a:ext cx="10221595" cy="428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000" dirty="0">
                <a:cs typeface="Calibri"/>
              </a:rPr>
              <a:t>If</a:t>
            </a:r>
            <a:r>
              <a:rPr sz="2000" spc="-35" dirty="0">
                <a:cs typeface="Calibri"/>
              </a:rPr>
              <a:t> </a:t>
            </a:r>
            <a:r>
              <a:rPr sz="2000" dirty="0">
                <a:cs typeface="Calibri"/>
              </a:rPr>
              <a:t>the</a:t>
            </a:r>
            <a:r>
              <a:rPr sz="2000" spc="-30" dirty="0">
                <a:cs typeface="Calibri"/>
              </a:rPr>
              <a:t> </a:t>
            </a:r>
            <a:r>
              <a:rPr sz="2000" dirty="0">
                <a:cs typeface="Calibri"/>
              </a:rPr>
              <a:t>gradient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becomes</a:t>
            </a:r>
            <a:r>
              <a:rPr sz="2000" spc="-45" dirty="0">
                <a:cs typeface="Calibri"/>
              </a:rPr>
              <a:t> </a:t>
            </a:r>
            <a:r>
              <a:rPr sz="2000" dirty="0">
                <a:cs typeface="Calibri"/>
              </a:rPr>
              <a:t>too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big,</a:t>
            </a:r>
            <a:r>
              <a:rPr sz="2000" spc="-35" dirty="0">
                <a:cs typeface="Calibri"/>
              </a:rPr>
              <a:t> </a:t>
            </a:r>
            <a:r>
              <a:rPr sz="2000" dirty="0">
                <a:cs typeface="Calibri"/>
              </a:rPr>
              <a:t>then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the</a:t>
            </a:r>
            <a:r>
              <a:rPr sz="2000" spc="-30" dirty="0">
                <a:cs typeface="Calibri"/>
              </a:rPr>
              <a:t> </a:t>
            </a:r>
            <a:r>
              <a:rPr sz="2000" dirty="0">
                <a:cs typeface="Calibri"/>
              </a:rPr>
              <a:t>SGD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update</a:t>
            </a:r>
            <a:r>
              <a:rPr sz="2000" spc="-30" dirty="0">
                <a:cs typeface="Calibri"/>
              </a:rPr>
              <a:t> </a:t>
            </a:r>
            <a:r>
              <a:rPr sz="2000" dirty="0">
                <a:cs typeface="Calibri"/>
              </a:rPr>
              <a:t>step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becomes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too</a:t>
            </a:r>
            <a:r>
              <a:rPr sz="2000" spc="-40" dirty="0">
                <a:cs typeface="Calibri"/>
              </a:rPr>
              <a:t> </a:t>
            </a:r>
            <a:r>
              <a:rPr sz="2000" spc="-20" dirty="0">
                <a:cs typeface="Calibri"/>
              </a:rPr>
              <a:t>big:</a:t>
            </a:r>
            <a:endParaRPr sz="2000" dirty="0">
              <a:cs typeface="Calibri"/>
            </a:endParaRPr>
          </a:p>
          <a:p>
            <a:pPr marL="2379980" indent="-342900" algn="ctr">
              <a:lnSpc>
                <a:spcPct val="100000"/>
              </a:lnSpc>
              <a:spcBef>
                <a:spcPts val="1885"/>
              </a:spcBef>
              <a:buFont typeface="Wingdings" panose="05000000000000000000" pitchFamily="2" charset="2"/>
              <a:buChar char="§"/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learning</a:t>
            </a:r>
            <a:r>
              <a:rPr sz="20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rate</a:t>
            </a:r>
            <a:endParaRPr sz="20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sz="20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endParaRPr sz="2000" dirty="0">
              <a:latin typeface="Calibri"/>
              <a:cs typeface="Calibri"/>
            </a:endParaRPr>
          </a:p>
          <a:p>
            <a:pPr marL="6978650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</a:pPr>
            <a:r>
              <a:rPr sz="2000" spc="-10" dirty="0">
                <a:solidFill>
                  <a:srgbClr val="00B050"/>
                </a:solidFill>
                <a:latin typeface="Calibri"/>
                <a:cs typeface="Calibri"/>
              </a:rPr>
              <a:t>gradient</a:t>
            </a:r>
            <a:endParaRPr sz="200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spcBef>
                <a:spcPts val="130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000" dirty="0">
                <a:cs typeface="Calibri"/>
              </a:rPr>
              <a:t>This can cause bad updates: we take </a:t>
            </a:r>
            <a:r>
              <a:rPr sz="2000" b="1" dirty="0">
                <a:cs typeface="Calibri"/>
              </a:rPr>
              <a:t>too large a step </a:t>
            </a:r>
            <a:r>
              <a:rPr sz="2000" dirty="0">
                <a:cs typeface="Calibri"/>
              </a:rPr>
              <a:t>and reach a weird and bad parameter configuration (</a:t>
            </a:r>
            <a:r>
              <a:rPr sz="2000" b="1" dirty="0">
                <a:solidFill>
                  <a:srgbClr val="FF0000"/>
                </a:solidFill>
                <a:cs typeface="Calibri"/>
              </a:rPr>
              <a:t>with large loss</a:t>
            </a:r>
            <a:r>
              <a:rPr sz="2000" dirty="0">
                <a:cs typeface="Calibri"/>
              </a:rPr>
              <a:t>)</a:t>
            </a:r>
          </a:p>
          <a:p>
            <a:pPr marL="812165" lvl="1" indent="-342900">
              <a:lnSpc>
                <a:spcPct val="100000"/>
              </a:lnSpc>
              <a:spcBef>
                <a:spcPts val="62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230" algn="l"/>
              </a:tabLst>
            </a:pPr>
            <a:r>
              <a:rPr sz="2000" i="1" dirty="0">
                <a:cs typeface="Calibri"/>
              </a:rPr>
              <a:t>You think you’ve found a hill to climb, but suddenly you’re in </a:t>
            </a:r>
            <a:r>
              <a:rPr lang="en-GB" sz="2000" i="1" dirty="0">
                <a:cs typeface="Calibri"/>
              </a:rPr>
              <a:t>a different country</a:t>
            </a:r>
            <a:endParaRPr sz="2000" i="1" dirty="0"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105"/>
              </a:spcBef>
              <a:buClr>
                <a:srgbClr val="007C92"/>
              </a:buClr>
              <a:buFont typeface="Wingdings" panose="05000000000000000000" pitchFamily="2" charset="2"/>
              <a:buChar char="§"/>
            </a:pPr>
            <a:endParaRPr sz="2400" dirty="0">
              <a:latin typeface="Calibri"/>
              <a:cs typeface="Calibri"/>
            </a:endParaRPr>
          </a:p>
          <a:p>
            <a:pPr marL="354965" marR="2205990" indent="-342900">
              <a:lnSpc>
                <a:spcPct val="100000"/>
              </a:lnSpc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000" dirty="0">
                <a:cs typeface="Calibri"/>
              </a:rPr>
              <a:t>In the worst case, this will result in Inf or NaN in your network</a:t>
            </a:r>
            <a:r>
              <a:rPr lang="en-GB" sz="2000" dirty="0">
                <a:cs typeface="Calibri"/>
              </a:rPr>
              <a:t> </a:t>
            </a:r>
            <a:r>
              <a:rPr sz="2000" dirty="0">
                <a:cs typeface="Calibri"/>
              </a:rPr>
              <a:t>(then you have to restart training from an earlier checkpoint)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451212" y="2112354"/>
            <a:ext cx="1790700" cy="803910"/>
            <a:chOff x="6451212" y="2112354"/>
            <a:chExt cx="1790700" cy="803910"/>
          </a:xfrm>
        </p:grpSpPr>
        <p:sp>
          <p:nvSpPr>
            <p:cNvPr id="6" name="object 6"/>
            <p:cNvSpPr/>
            <p:nvPr/>
          </p:nvSpPr>
          <p:spPr>
            <a:xfrm>
              <a:off x="6870957" y="2756557"/>
              <a:ext cx="1361440" cy="149860"/>
            </a:xfrm>
            <a:custGeom>
              <a:avLst/>
              <a:gdLst/>
              <a:ahLst/>
              <a:cxnLst/>
              <a:rect l="l" t="t" r="r" b="b"/>
              <a:pathLst>
                <a:path w="1361440" h="149860">
                  <a:moveTo>
                    <a:pt x="1361384" y="1"/>
                  </a:moveTo>
                  <a:lnTo>
                    <a:pt x="1358351" y="29167"/>
                  </a:lnTo>
                  <a:lnTo>
                    <a:pt x="1350082" y="52985"/>
                  </a:lnTo>
                  <a:lnTo>
                    <a:pt x="1337816" y="69043"/>
                  </a:lnTo>
                  <a:lnTo>
                    <a:pt x="1322797" y="74931"/>
                  </a:lnTo>
                  <a:lnTo>
                    <a:pt x="719279" y="74930"/>
                  </a:lnTo>
                  <a:lnTo>
                    <a:pt x="704259" y="80818"/>
                  </a:lnTo>
                  <a:lnTo>
                    <a:pt x="691994" y="96876"/>
                  </a:lnTo>
                  <a:lnTo>
                    <a:pt x="683724" y="120694"/>
                  </a:lnTo>
                  <a:lnTo>
                    <a:pt x="680692" y="149860"/>
                  </a:lnTo>
                  <a:lnTo>
                    <a:pt x="677659" y="120694"/>
                  </a:lnTo>
                  <a:lnTo>
                    <a:pt x="669390" y="96876"/>
                  </a:lnTo>
                  <a:lnTo>
                    <a:pt x="657124" y="80818"/>
                  </a:lnTo>
                  <a:lnTo>
                    <a:pt x="642104" y="74930"/>
                  </a:lnTo>
                  <a:lnTo>
                    <a:pt x="38587" y="74930"/>
                  </a:lnTo>
                  <a:lnTo>
                    <a:pt x="23567" y="69041"/>
                  </a:lnTo>
                  <a:lnTo>
                    <a:pt x="11301" y="52983"/>
                  </a:lnTo>
                  <a:lnTo>
                    <a:pt x="3032" y="2916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0737" y="2121879"/>
              <a:ext cx="308610" cy="149860"/>
            </a:xfrm>
            <a:custGeom>
              <a:avLst/>
              <a:gdLst/>
              <a:ahLst/>
              <a:cxnLst/>
              <a:rect l="l" t="t" r="r" b="b"/>
              <a:pathLst>
                <a:path w="308609" h="149860">
                  <a:moveTo>
                    <a:pt x="0" y="149859"/>
                  </a:moveTo>
                  <a:lnTo>
                    <a:pt x="3032" y="120693"/>
                  </a:lnTo>
                  <a:lnTo>
                    <a:pt x="11301" y="96875"/>
                  </a:lnTo>
                  <a:lnTo>
                    <a:pt x="23567" y="80817"/>
                  </a:lnTo>
                  <a:lnTo>
                    <a:pt x="38587" y="74929"/>
                  </a:lnTo>
                  <a:lnTo>
                    <a:pt x="115575" y="74929"/>
                  </a:lnTo>
                  <a:lnTo>
                    <a:pt x="130594" y="69041"/>
                  </a:lnTo>
                  <a:lnTo>
                    <a:pt x="142860" y="52983"/>
                  </a:lnTo>
                  <a:lnTo>
                    <a:pt x="151129" y="29165"/>
                  </a:lnTo>
                  <a:lnTo>
                    <a:pt x="154162" y="0"/>
                  </a:lnTo>
                  <a:lnTo>
                    <a:pt x="157194" y="29165"/>
                  </a:lnTo>
                  <a:lnTo>
                    <a:pt x="165463" y="52983"/>
                  </a:lnTo>
                  <a:lnTo>
                    <a:pt x="177729" y="69041"/>
                  </a:lnTo>
                  <a:lnTo>
                    <a:pt x="192749" y="74929"/>
                  </a:lnTo>
                  <a:lnTo>
                    <a:pt x="269736" y="74929"/>
                  </a:lnTo>
                  <a:lnTo>
                    <a:pt x="284756" y="80817"/>
                  </a:lnTo>
                  <a:lnTo>
                    <a:pt x="297022" y="96875"/>
                  </a:lnTo>
                  <a:lnTo>
                    <a:pt x="305291" y="120693"/>
                  </a:lnTo>
                  <a:lnTo>
                    <a:pt x="308324" y="149859"/>
                  </a:lnTo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43840" y="422910"/>
            <a:ext cx="10515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How</a:t>
            </a:r>
            <a:r>
              <a:rPr sz="3200" spc="-50" dirty="0"/>
              <a:t> </a:t>
            </a:r>
            <a:r>
              <a:rPr sz="3200" dirty="0"/>
              <a:t>to</a:t>
            </a:r>
            <a:r>
              <a:rPr sz="3200" spc="-40" dirty="0"/>
              <a:t> </a:t>
            </a:r>
            <a:r>
              <a:rPr sz="3200" dirty="0"/>
              <a:t>fix</a:t>
            </a:r>
            <a:r>
              <a:rPr sz="3200" spc="-45" dirty="0"/>
              <a:t> </a:t>
            </a:r>
            <a:r>
              <a:rPr sz="3200" dirty="0"/>
              <a:t>the</a:t>
            </a:r>
            <a:r>
              <a:rPr sz="3200" spc="-45" dirty="0"/>
              <a:t> </a:t>
            </a:r>
            <a:r>
              <a:rPr sz="3200" dirty="0"/>
              <a:t>vanishing</a:t>
            </a:r>
            <a:r>
              <a:rPr sz="3200" spc="-50" dirty="0"/>
              <a:t> </a:t>
            </a:r>
            <a:r>
              <a:rPr sz="3200" dirty="0"/>
              <a:t>gradient</a:t>
            </a:r>
            <a:r>
              <a:rPr sz="3200" spc="-45" dirty="0"/>
              <a:t> </a:t>
            </a:r>
            <a:r>
              <a:rPr sz="3200" spc="-10" dirty="0"/>
              <a:t>problem?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94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cs typeface="Calibri"/>
              </a:rPr>
              <a:t>The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main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problem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is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that</a:t>
            </a:r>
            <a:r>
              <a:rPr sz="2400" spc="-45" dirty="0"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it’s</a:t>
            </a:r>
            <a:r>
              <a:rPr sz="2400" i="1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too</a:t>
            </a:r>
            <a:r>
              <a:rPr sz="2400" i="1" spc="-3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difficult</a:t>
            </a:r>
            <a:r>
              <a:rPr sz="2400" i="1" spc="-4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for</a:t>
            </a:r>
            <a:r>
              <a:rPr sz="2400" i="1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the</a:t>
            </a:r>
            <a:r>
              <a:rPr sz="2400" i="1" spc="-3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RNN</a:t>
            </a:r>
            <a:r>
              <a:rPr sz="2400" i="1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to</a:t>
            </a:r>
            <a:r>
              <a:rPr sz="2400" i="1" spc="-3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learn</a:t>
            </a:r>
            <a:r>
              <a:rPr sz="2400" i="1" spc="-3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to</a:t>
            </a:r>
            <a:r>
              <a:rPr sz="2400" i="1" spc="-3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preserve</a:t>
            </a:r>
            <a:r>
              <a:rPr sz="2400" i="1" spc="-4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cs typeface="Calibri"/>
              </a:rPr>
              <a:t>information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over</a:t>
            </a:r>
            <a:r>
              <a:rPr sz="2400" i="1" spc="-5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many</a:t>
            </a:r>
            <a:r>
              <a:rPr sz="2400" i="1" spc="-5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cs typeface="Calibri"/>
              </a:rPr>
              <a:t>timesteps</a:t>
            </a:r>
            <a:r>
              <a:rPr sz="2400" i="1" spc="-10" dirty="0">
                <a:cs typeface="Calibri"/>
              </a:rPr>
              <a:t>.</a:t>
            </a:r>
            <a:endParaRPr sz="2400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2" y="2395220"/>
            <a:ext cx="105155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cs typeface="Calibri"/>
              </a:rPr>
              <a:t>In a vanilla RNN, the hidden state is </a:t>
            </a:r>
            <a:r>
              <a:rPr sz="2400" b="1" dirty="0">
                <a:solidFill>
                  <a:srgbClr val="FF0000"/>
                </a:solidFill>
                <a:cs typeface="Calibri"/>
              </a:rPr>
              <a:t>constantly being rewritten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5033" y="4007611"/>
            <a:ext cx="90030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cs typeface="Calibri"/>
              </a:rPr>
              <a:t>How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about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a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RNN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with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highlight>
                  <a:srgbClr val="FFFF00"/>
                </a:highlight>
                <a:cs typeface="Calibri"/>
              </a:rPr>
              <a:t>separate</a:t>
            </a:r>
            <a:r>
              <a:rPr sz="2400" spc="-35" dirty="0">
                <a:highlight>
                  <a:srgbClr val="FFFF00"/>
                </a:highlight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highlight>
                  <a:srgbClr val="FFFF00"/>
                </a:highlight>
                <a:cs typeface="Calibri"/>
              </a:rPr>
              <a:t>memory</a:t>
            </a:r>
            <a:r>
              <a:rPr sz="2400" spc="-10" dirty="0">
                <a:highlight>
                  <a:srgbClr val="FFFF00"/>
                </a:highlight>
                <a:cs typeface="Calibri"/>
              </a:rPr>
              <a:t>?</a:t>
            </a:r>
            <a:endParaRPr sz="2400" dirty="0">
              <a:highlight>
                <a:srgbClr val="FFFF00"/>
              </a:highlight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8037" y="3033574"/>
            <a:ext cx="3849587" cy="460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083D-9FEC-F379-28C9-A2F9B7E78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7D330-7926-BE1D-8072-279046C6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LONG SHORT-TERM MEMORY (LSTM)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96AEF-3B24-53C5-C17D-3830894C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35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6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85033" y="1162811"/>
            <a:ext cx="11117580" cy="542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000" dirty="0">
                <a:cs typeface="Calibri"/>
              </a:rPr>
              <a:t>A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type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of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RNN</a:t>
            </a:r>
            <a:r>
              <a:rPr sz="2000" spc="-35" dirty="0">
                <a:cs typeface="Calibri"/>
              </a:rPr>
              <a:t> </a:t>
            </a:r>
            <a:r>
              <a:rPr sz="2000" dirty="0">
                <a:cs typeface="Calibri"/>
              </a:rPr>
              <a:t>proposed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by</a:t>
            </a:r>
            <a:r>
              <a:rPr sz="2000" spc="-35" dirty="0">
                <a:cs typeface="Calibri"/>
              </a:rPr>
              <a:t> </a:t>
            </a:r>
            <a:r>
              <a:rPr sz="2000" dirty="0">
                <a:cs typeface="Calibri"/>
              </a:rPr>
              <a:t>Hochreiter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and</a:t>
            </a:r>
            <a:r>
              <a:rPr sz="2000" spc="-30" dirty="0">
                <a:cs typeface="Calibri"/>
              </a:rPr>
              <a:t> </a:t>
            </a:r>
            <a:r>
              <a:rPr sz="2000" spc="-10" dirty="0">
                <a:cs typeface="Calibri"/>
              </a:rPr>
              <a:t>Schmidhuber</a:t>
            </a:r>
            <a:r>
              <a:rPr sz="2000" spc="-30" dirty="0">
                <a:cs typeface="Calibri"/>
              </a:rPr>
              <a:t> </a:t>
            </a:r>
            <a:r>
              <a:rPr sz="2000" dirty="0">
                <a:cs typeface="Calibri"/>
              </a:rPr>
              <a:t>in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1997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as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solution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to</a:t>
            </a:r>
            <a:r>
              <a:rPr sz="2000" spc="-35" dirty="0">
                <a:cs typeface="Calibri"/>
              </a:rPr>
              <a:t> </a:t>
            </a:r>
            <a:r>
              <a:rPr sz="2000" dirty="0">
                <a:cs typeface="Calibri"/>
              </a:rPr>
              <a:t>the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vanishing</a:t>
            </a:r>
            <a:r>
              <a:rPr sz="2000" spc="-30" dirty="0">
                <a:cs typeface="Calibri"/>
              </a:rPr>
              <a:t> </a:t>
            </a:r>
            <a:r>
              <a:rPr sz="2000" spc="-10" dirty="0">
                <a:cs typeface="Calibri"/>
              </a:rPr>
              <a:t>gradients problem.</a:t>
            </a:r>
            <a:endParaRPr sz="2000" dirty="0"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91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Everyone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paper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really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crucial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modern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LSTM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Gers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(2000)</a:t>
            </a:r>
            <a:endParaRPr lang="en-GB" sz="2000" dirty="0">
              <a:latin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560"/>
              </a:spcBef>
              <a:buClr>
                <a:srgbClr val="007C92"/>
              </a:buClr>
              <a:buFont typeface="Wingdings" panose="05000000000000000000" pitchFamily="2" charset="2"/>
              <a:buChar char="§"/>
            </a:pPr>
            <a:endParaRPr lang="en-GB"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  <a:tab pos="4249420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	</a:t>
            </a:r>
            <a:r>
              <a:rPr sz="2000" i="1" dirty="0">
                <a:latin typeface="Calibri"/>
                <a:cs typeface="Calibri"/>
              </a:rPr>
              <a:t>and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cell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endParaRPr sz="2000" dirty="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48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Both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vectors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n</a:t>
            </a:r>
            <a:endParaRPr sz="2000" dirty="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term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information</a:t>
            </a:r>
            <a:endParaRPr sz="2000" dirty="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405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LSTM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read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erase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write</a:t>
            </a:r>
            <a:r>
              <a:rPr sz="20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cell</a:t>
            </a:r>
            <a:endParaRPr sz="2000" dirty="0">
              <a:latin typeface="Calibri"/>
              <a:cs typeface="Calibri"/>
            </a:endParaRPr>
          </a:p>
          <a:p>
            <a:pPr marL="1098550" lvl="2" indent="-285750">
              <a:lnSpc>
                <a:spcPct val="100000"/>
              </a:lnSpc>
              <a:spcBef>
                <a:spcPts val="49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1040765" algn="l"/>
              </a:tabLst>
            </a:pP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The</a:t>
            </a:r>
            <a:r>
              <a:rPr sz="16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cell</a:t>
            </a:r>
            <a:r>
              <a:rPr sz="1600" spc="-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becomes</a:t>
            </a:r>
            <a:r>
              <a:rPr sz="1600" spc="-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conceptually</a:t>
            </a:r>
            <a:r>
              <a:rPr sz="16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rather</a:t>
            </a:r>
            <a:r>
              <a:rPr sz="16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like</a:t>
            </a:r>
            <a:r>
              <a:rPr sz="16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RAM</a:t>
            </a:r>
            <a:r>
              <a:rPr sz="1600" spc="-3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in</a:t>
            </a:r>
            <a:r>
              <a:rPr sz="1600" spc="-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1600" spc="-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600" spc="-10" dirty="0">
                <a:highlight>
                  <a:srgbClr val="FFFF00"/>
                </a:highlight>
                <a:latin typeface="Calibri"/>
                <a:cs typeface="Calibri"/>
              </a:rPr>
              <a:t>computer</a:t>
            </a:r>
            <a:endParaRPr sz="16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1200150" lvl="2" indent="-285750">
              <a:lnSpc>
                <a:spcPct val="100000"/>
              </a:lnSpc>
              <a:spcBef>
                <a:spcPts val="430"/>
              </a:spcBef>
              <a:buClr>
                <a:srgbClr val="8C1515"/>
              </a:buClr>
              <a:buFont typeface="Wingdings" panose="05000000000000000000" pitchFamily="2" charset="2"/>
              <a:buChar char="§"/>
            </a:pP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erased/written/read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gates</a:t>
            </a:r>
            <a:endParaRPr sz="2000" dirty="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405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vectors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n</a:t>
            </a:r>
            <a:endParaRPr sz="2000" dirty="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48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open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(1),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closed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(0),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somewhere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in-between</a:t>
            </a:r>
            <a:endParaRPr sz="2000" dirty="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dynamic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context</a:t>
            </a:r>
            <a:endParaRPr sz="2000" dirty="0">
              <a:latin typeface="Calibri"/>
              <a:cs typeface="Calibri"/>
            </a:endParaRPr>
          </a:p>
          <a:p>
            <a:pPr marL="1823085" marR="180975" indent="-171450">
              <a:lnSpc>
                <a:spcPct val="105000"/>
              </a:lnSpc>
              <a:spcBef>
                <a:spcPts val="1590"/>
              </a:spcBef>
              <a:buFont typeface="Wingdings" panose="05000000000000000000" pitchFamily="2" charset="2"/>
              <a:buChar char="§"/>
            </a:pPr>
            <a:r>
              <a:rPr sz="1200" dirty="0">
                <a:latin typeface="Calibri"/>
                <a:cs typeface="Calibri"/>
              </a:rPr>
              <a:t>“Long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short-</a:t>
            </a:r>
            <a:r>
              <a:rPr sz="1200" dirty="0">
                <a:latin typeface="Calibri"/>
                <a:cs typeface="Calibri"/>
              </a:rPr>
              <a:t>term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memory”,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Hochreiter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Schmidhuber,</a:t>
            </a:r>
            <a:r>
              <a:rPr sz="1200" dirty="0">
                <a:latin typeface="Calibri"/>
                <a:cs typeface="Calibri"/>
              </a:rPr>
              <a:t> 1997.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https://www.bioinf.jku.at/publications/older/2604.pdf</a:t>
            </a:r>
            <a:r>
              <a:rPr sz="1200" u="none" spc="-10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“Learning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to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spc="-10" dirty="0">
                <a:latin typeface="Calibri"/>
                <a:cs typeface="Calibri"/>
              </a:rPr>
              <a:t>Forget: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Continual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Prediction</a:t>
            </a:r>
            <a:r>
              <a:rPr sz="1200" u="none" spc="-3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with</a:t>
            </a:r>
            <a:r>
              <a:rPr sz="1200" u="none" spc="-35" dirty="0">
                <a:latin typeface="Calibri"/>
                <a:cs typeface="Calibri"/>
              </a:rPr>
              <a:t> </a:t>
            </a:r>
            <a:r>
              <a:rPr sz="1200" u="none" spc="-20" dirty="0">
                <a:latin typeface="Calibri"/>
                <a:cs typeface="Calibri"/>
              </a:rPr>
              <a:t>LSTM”,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Gers,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spc="-20" dirty="0">
                <a:latin typeface="Calibri"/>
                <a:cs typeface="Calibri"/>
              </a:rPr>
              <a:t>Schmidhuber,</a:t>
            </a:r>
            <a:r>
              <a:rPr sz="1200" u="none" spc="-2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and</a:t>
            </a:r>
            <a:r>
              <a:rPr sz="1200" u="none" spc="-35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Cummins,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none" dirty="0">
                <a:latin typeface="Calibri"/>
                <a:cs typeface="Calibri"/>
              </a:rPr>
              <a:t>2000.</a:t>
            </a:r>
            <a:r>
              <a:rPr sz="1200" u="none" spc="-3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https://dl.acm.org/doi/10.1162/089976600300015015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43840" y="42291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Long</a:t>
            </a:r>
            <a:r>
              <a:rPr sz="3600" spc="-45" dirty="0"/>
              <a:t> </a:t>
            </a:r>
            <a:r>
              <a:rPr sz="3600" spc="-10" dirty="0"/>
              <a:t>Short-</a:t>
            </a:r>
            <a:r>
              <a:rPr sz="3600" dirty="0"/>
              <a:t>Term</a:t>
            </a:r>
            <a:r>
              <a:rPr sz="3600" spc="-50" dirty="0"/>
              <a:t> </a:t>
            </a:r>
            <a:r>
              <a:rPr sz="3600" dirty="0"/>
              <a:t>Memory</a:t>
            </a:r>
            <a:r>
              <a:rPr sz="3600" spc="-35" dirty="0"/>
              <a:t> </a:t>
            </a:r>
            <a:r>
              <a:rPr sz="3600" dirty="0"/>
              <a:t>RNNs</a:t>
            </a:r>
            <a:r>
              <a:rPr sz="3600" spc="-45" dirty="0"/>
              <a:t> </a:t>
            </a:r>
            <a:r>
              <a:rPr sz="3600" spc="-10" dirty="0"/>
              <a:t>(LSTMs)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grpSp>
        <p:nvGrpSpPr>
          <p:cNvPr id="5" name="object 5"/>
          <p:cNvGrpSpPr/>
          <p:nvPr/>
        </p:nvGrpSpPr>
        <p:grpSpPr>
          <a:xfrm>
            <a:off x="6332355" y="2568834"/>
            <a:ext cx="391795" cy="309880"/>
            <a:chOff x="6332355" y="2568834"/>
            <a:chExt cx="391795" cy="3098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4537" y="2568834"/>
              <a:ext cx="319376" cy="231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2355" y="2570778"/>
              <a:ext cx="391687" cy="30732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265612" y="2552700"/>
            <a:ext cx="452120" cy="325755"/>
            <a:chOff x="4265612" y="2552700"/>
            <a:chExt cx="452120" cy="3257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9846" y="2565820"/>
              <a:ext cx="355530" cy="231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5612" y="2552700"/>
              <a:ext cx="451946" cy="3254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675" y="2362220"/>
            <a:ext cx="3824456" cy="15424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675" y="4902857"/>
            <a:ext cx="4085427" cy="11997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333" y="982979"/>
            <a:ext cx="10765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250" spc="217" baseline="259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633" y="1299971"/>
            <a:ext cx="2117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𝑐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4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t</a:t>
            </a:r>
            <a:r>
              <a:rPr sz="2000" spc="-2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70" dirty="0"/>
              <a:t> </a:t>
            </a:r>
            <a:r>
              <a:rPr spc="-10" dirty="0"/>
              <a:t>Short-</a:t>
            </a:r>
            <a:r>
              <a:rPr dirty="0"/>
              <a:t>Term</a:t>
            </a:r>
            <a:r>
              <a:rPr spc="-65" dirty="0"/>
              <a:t> </a:t>
            </a:r>
            <a:r>
              <a:rPr dirty="0"/>
              <a:t>Memory</a:t>
            </a:r>
            <a:r>
              <a:rPr spc="-70" dirty="0"/>
              <a:t> </a:t>
            </a:r>
            <a:r>
              <a:rPr spc="-10" dirty="0"/>
              <a:t>(LSTM)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72047" y="2604686"/>
            <a:ext cx="273685" cy="311721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All</a:t>
            </a:r>
            <a:r>
              <a:rPr sz="1600" spc="-4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these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are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vectors</a:t>
            </a:r>
            <a:r>
              <a:rPr sz="1600" spc="-3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same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length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i="1" spc="-50" dirty="0">
                <a:solidFill>
                  <a:srgbClr val="E98300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08167" y="2209799"/>
            <a:ext cx="384175" cy="3906520"/>
          </a:xfrm>
          <a:custGeom>
            <a:avLst/>
            <a:gdLst/>
            <a:ahLst/>
            <a:cxnLst/>
            <a:rect l="l" t="t" r="r" b="b"/>
            <a:pathLst>
              <a:path w="384175" h="3906520">
                <a:moveTo>
                  <a:pt x="4" y="0"/>
                </a:moveTo>
                <a:lnTo>
                  <a:pt x="60717" y="5042"/>
                </a:lnTo>
                <a:lnTo>
                  <a:pt x="113446" y="19085"/>
                </a:lnTo>
                <a:lnTo>
                  <a:pt x="155027" y="40498"/>
                </a:lnTo>
                <a:lnTo>
                  <a:pt x="182295" y="67652"/>
                </a:lnTo>
                <a:lnTo>
                  <a:pt x="192088" y="98919"/>
                </a:lnTo>
                <a:lnTo>
                  <a:pt x="192084" y="1854084"/>
                </a:lnTo>
                <a:lnTo>
                  <a:pt x="201876" y="1885349"/>
                </a:lnTo>
                <a:lnTo>
                  <a:pt x="229145" y="1912504"/>
                </a:lnTo>
                <a:lnTo>
                  <a:pt x="270725" y="1933917"/>
                </a:lnTo>
                <a:lnTo>
                  <a:pt x="323454" y="1947960"/>
                </a:lnTo>
                <a:lnTo>
                  <a:pt x="384168" y="1953003"/>
                </a:lnTo>
                <a:lnTo>
                  <a:pt x="323454" y="1958045"/>
                </a:lnTo>
                <a:lnTo>
                  <a:pt x="270725" y="1972088"/>
                </a:lnTo>
                <a:lnTo>
                  <a:pt x="229145" y="1993501"/>
                </a:lnTo>
                <a:lnTo>
                  <a:pt x="201876" y="2020655"/>
                </a:lnTo>
                <a:lnTo>
                  <a:pt x="192084" y="2051922"/>
                </a:lnTo>
                <a:lnTo>
                  <a:pt x="192084" y="3807087"/>
                </a:lnTo>
                <a:lnTo>
                  <a:pt x="182291" y="3838353"/>
                </a:lnTo>
                <a:lnTo>
                  <a:pt x="155023" y="3865507"/>
                </a:lnTo>
                <a:lnTo>
                  <a:pt x="113442" y="3886920"/>
                </a:lnTo>
                <a:lnTo>
                  <a:pt x="60713" y="3900963"/>
                </a:lnTo>
                <a:lnTo>
                  <a:pt x="0" y="3906006"/>
                </a:lnTo>
              </a:path>
            </a:pathLst>
          </a:custGeom>
          <a:ln w="19050">
            <a:solidFill>
              <a:srgbClr val="E9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61023" y="1711049"/>
            <a:ext cx="334327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 marR="276860">
              <a:lnSpc>
                <a:spcPts val="1900"/>
              </a:lnSpc>
              <a:spcBef>
                <a:spcPts val="340"/>
              </a:spcBef>
            </a:pPr>
            <a:r>
              <a:rPr sz="1600" b="1" u="sng" spc="-1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Forget</a:t>
            </a:r>
            <a:r>
              <a:rPr sz="1600" b="1" u="sng" spc="-4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600" b="1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10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kept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vs </a:t>
            </a:r>
            <a:r>
              <a:rPr sz="1600" u="none" spc="-10" dirty="0">
                <a:solidFill>
                  <a:srgbClr val="4285F4"/>
                </a:solidFill>
                <a:latin typeface="Calibri"/>
                <a:cs typeface="Calibri"/>
              </a:rPr>
              <a:t>forgotten,</a:t>
            </a:r>
            <a:r>
              <a:rPr sz="1600" u="none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1600" u="none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previous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u="none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96756" y="1997595"/>
            <a:ext cx="374650" cy="478155"/>
          </a:xfrm>
          <a:custGeom>
            <a:avLst/>
            <a:gdLst/>
            <a:ahLst/>
            <a:cxnLst/>
            <a:rect l="l" t="t" r="r" b="b"/>
            <a:pathLst>
              <a:path w="374650" h="478155">
                <a:moveTo>
                  <a:pt x="319813" y="423504"/>
                </a:moveTo>
                <a:lnTo>
                  <a:pt x="297244" y="441030"/>
                </a:lnTo>
                <a:lnTo>
                  <a:pt x="374073" y="477845"/>
                </a:lnTo>
                <a:lnTo>
                  <a:pt x="365245" y="433534"/>
                </a:lnTo>
                <a:lnTo>
                  <a:pt x="327602" y="433534"/>
                </a:lnTo>
                <a:lnTo>
                  <a:pt x="319813" y="423504"/>
                </a:lnTo>
                <a:close/>
              </a:path>
              <a:path w="374650" h="478155">
                <a:moveTo>
                  <a:pt x="334858" y="411819"/>
                </a:moveTo>
                <a:lnTo>
                  <a:pt x="319813" y="423504"/>
                </a:lnTo>
                <a:lnTo>
                  <a:pt x="327602" y="433534"/>
                </a:lnTo>
                <a:lnTo>
                  <a:pt x="342648" y="421850"/>
                </a:lnTo>
                <a:lnTo>
                  <a:pt x="334858" y="411819"/>
                </a:lnTo>
                <a:close/>
              </a:path>
              <a:path w="374650" h="478155">
                <a:moveTo>
                  <a:pt x="357427" y="394293"/>
                </a:moveTo>
                <a:lnTo>
                  <a:pt x="334858" y="411819"/>
                </a:lnTo>
                <a:lnTo>
                  <a:pt x="342648" y="421850"/>
                </a:lnTo>
                <a:lnTo>
                  <a:pt x="327602" y="433534"/>
                </a:lnTo>
                <a:lnTo>
                  <a:pt x="365245" y="433534"/>
                </a:lnTo>
                <a:lnTo>
                  <a:pt x="357427" y="394293"/>
                </a:lnTo>
                <a:close/>
              </a:path>
              <a:path w="374650" h="478155">
                <a:moveTo>
                  <a:pt x="15045" y="0"/>
                </a:moveTo>
                <a:lnTo>
                  <a:pt x="0" y="11684"/>
                </a:lnTo>
                <a:lnTo>
                  <a:pt x="319813" y="423504"/>
                </a:lnTo>
                <a:lnTo>
                  <a:pt x="334858" y="411819"/>
                </a:lnTo>
                <a:lnTo>
                  <a:pt x="1504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61023" y="2478359"/>
            <a:ext cx="334327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 marR="149860">
              <a:lnSpc>
                <a:spcPts val="1900"/>
              </a:lnSpc>
              <a:spcBef>
                <a:spcPts val="350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Input</a:t>
            </a:r>
            <a:r>
              <a:rPr sz="1600" b="1" u="sng" spc="-3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600" b="1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10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600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600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600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written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97369" y="2764190"/>
            <a:ext cx="340995" cy="358775"/>
          </a:xfrm>
          <a:custGeom>
            <a:avLst/>
            <a:gdLst/>
            <a:ahLst/>
            <a:cxnLst/>
            <a:rect l="l" t="t" r="r" b="b"/>
            <a:pathLst>
              <a:path w="340995" h="358775">
                <a:moveTo>
                  <a:pt x="281383" y="309646"/>
                </a:moveTo>
                <a:lnTo>
                  <a:pt x="260654" y="329316"/>
                </a:lnTo>
                <a:lnTo>
                  <a:pt x="340743" y="358364"/>
                </a:lnTo>
                <a:lnTo>
                  <a:pt x="328715" y="318858"/>
                </a:lnTo>
                <a:lnTo>
                  <a:pt x="290125" y="318858"/>
                </a:lnTo>
                <a:lnTo>
                  <a:pt x="281383" y="309646"/>
                </a:lnTo>
                <a:close/>
              </a:path>
              <a:path w="340995" h="358775">
                <a:moveTo>
                  <a:pt x="295202" y="296533"/>
                </a:moveTo>
                <a:lnTo>
                  <a:pt x="281383" y="309646"/>
                </a:lnTo>
                <a:lnTo>
                  <a:pt x="290125" y="318858"/>
                </a:lnTo>
                <a:lnTo>
                  <a:pt x="303944" y="305746"/>
                </a:lnTo>
                <a:lnTo>
                  <a:pt x="295202" y="296533"/>
                </a:lnTo>
                <a:close/>
              </a:path>
              <a:path w="340995" h="358775">
                <a:moveTo>
                  <a:pt x="315930" y="276865"/>
                </a:moveTo>
                <a:lnTo>
                  <a:pt x="295202" y="296533"/>
                </a:lnTo>
                <a:lnTo>
                  <a:pt x="303944" y="305746"/>
                </a:lnTo>
                <a:lnTo>
                  <a:pt x="290125" y="318858"/>
                </a:lnTo>
                <a:lnTo>
                  <a:pt x="328715" y="318858"/>
                </a:lnTo>
                <a:lnTo>
                  <a:pt x="315930" y="276865"/>
                </a:lnTo>
                <a:close/>
              </a:path>
              <a:path w="340995" h="358775">
                <a:moveTo>
                  <a:pt x="13818" y="0"/>
                </a:moveTo>
                <a:lnTo>
                  <a:pt x="0" y="13112"/>
                </a:lnTo>
                <a:lnTo>
                  <a:pt x="281383" y="309646"/>
                </a:lnTo>
                <a:lnTo>
                  <a:pt x="295202" y="296533"/>
                </a:lnTo>
                <a:lnTo>
                  <a:pt x="1381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61024" y="3245670"/>
            <a:ext cx="334327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317500">
              <a:lnSpc>
                <a:spcPct val="100000"/>
              </a:lnSpc>
              <a:spcBef>
                <a:spcPts val="250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Output</a:t>
            </a:r>
            <a:r>
              <a:rPr sz="1600" b="1" u="sng" spc="-3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600" b="1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10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u="none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u="none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600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00643" y="3529253"/>
            <a:ext cx="337820" cy="153035"/>
          </a:xfrm>
          <a:custGeom>
            <a:avLst/>
            <a:gdLst/>
            <a:ahLst/>
            <a:cxnLst/>
            <a:rect l="l" t="t" r="r" b="b"/>
            <a:pathLst>
              <a:path w="337820" h="153035">
                <a:moveTo>
                  <a:pt x="263401" y="126375"/>
                </a:moveTo>
                <a:lnTo>
                  <a:pt x="252495" y="152787"/>
                </a:lnTo>
                <a:lnTo>
                  <a:pt x="337468" y="146654"/>
                </a:lnTo>
                <a:lnTo>
                  <a:pt x="324054" y="131222"/>
                </a:lnTo>
                <a:lnTo>
                  <a:pt x="275140" y="131222"/>
                </a:lnTo>
                <a:lnTo>
                  <a:pt x="263401" y="126375"/>
                </a:lnTo>
                <a:close/>
              </a:path>
              <a:path w="337820" h="153035">
                <a:moveTo>
                  <a:pt x="270672" y="108768"/>
                </a:moveTo>
                <a:lnTo>
                  <a:pt x="263401" y="126375"/>
                </a:lnTo>
                <a:lnTo>
                  <a:pt x="275140" y="131222"/>
                </a:lnTo>
                <a:lnTo>
                  <a:pt x="282411" y="113615"/>
                </a:lnTo>
                <a:lnTo>
                  <a:pt x="270672" y="108768"/>
                </a:lnTo>
                <a:close/>
              </a:path>
              <a:path w="337820" h="153035">
                <a:moveTo>
                  <a:pt x="281579" y="82355"/>
                </a:moveTo>
                <a:lnTo>
                  <a:pt x="270672" y="108768"/>
                </a:lnTo>
                <a:lnTo>
                  <a:pt x="282411" y="113615"/>
                </a:lnTo>
                <a:lnTo>
                  <a:pt x="275140" y="131222"/>
                </a:lnTo>
                <a:lnTo>
                  <a:pt x="324054" y="131222"/>
                </a:lnTo>
                <a:lnTo>
                  <a:pt x="281579" y="82355"/>
                </a:lnTo>
                <a:close/>
              </a:path>
              <a:path w="337820" h="153035">
                <a:moveTo>
                  <a:pt x="7270" y="0"/>
                </a:moveTo>
                <a:lnTo>
                  <a:pt x="0" y="17608"/>
                </a:lnTo>
                <a:lnTo>
                  <a:pt x="263401" y="126375"/>
                </a:lnTo>
                <a:lnTo>
                  <a:pt x="270672" y="108768"/>
                </a:lnTo>
                <a:lnTo>
                  <a:pt x="727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61023" y="4012980"/>
            <a:ext cx="3343275" cy="584835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539750">
              <a:lnSpc>
                <a:spcPts val="1900"/>
              </a:lnSpc>
              <a:spcBef>
                <a:spcPts val="335"/>
              </a:spcBef>
            </a:pP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New</a:t>
            </a:r>
            <a:r>
              <a:rPr sz="1600" b="1" u="sng" spc="-2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cell</a:t>
            </a:r>
            <a:r>
              <a:rPr sz="1600" b="1" u="sng" spc="-15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content:</a:t>
            </a:r>
            <a:r>
              <a:rPr sz="1600" b="1" u="none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this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is</a:t>
            </a:r>
            <a:r>
              <a:rPr sz="1600" u="none" spc="-1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600" u="none" spc="-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25" dirty="0">
                <a:solidFill>
                  <a:srgbClr val="5D4B3C"/>
                </a:solidFill>
                <a:latin typeface="Calibri"/>
                <a:cs typeface="Calibri"/>
              </a:rPr>
              <a:t>new 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to</a:t>
            </a:r>
            <a:r>
              <a:rPr sz="1600" u="none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be</a:t>
            </a:r>
            <a:r>
              <a:rPr sz="1600" u="none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written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to</a:t>
            </a:r>
            <a:r>
              <a:rPr sz="1600" u="none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600" u="none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95884" y="4300864"/>
            <a:ext cx="375285" cy="688340"/>
          </a:xfrm>
          <a:custGeom>
            <a:avLst/>
            <a:gdLst/>
            <a:ahLst/>
            <a:cxnLst/>
            <a:rect l="l" t="t" r="r" b="b"/>
            <a:pathLst>
              <a:path w="375285" h="688339">
                <a:moveTo>
                  <a:pt x="330530" y="625150"/>
                </a:moveTo>
                <a:lnTo>
                  <a:pt x="305348" y="638658"/>
                </a:lnTo>
                <a:lnTo>
                  <a:pt x="374944" y="687796"/>
                </a:lnTo>
                <a:lnTo>
                  <a:pt x="373532" y="638658"/>
                </a:lnTo>
                <a:lnTo>
                  <a:pt x="373465" y="636341"/>
                </a:lnTo>
                <a:lnTo>
                  <a:pt x="336533" y="636341"/>
                </a:lnTo>
                <a:lnTo>
                  <a:pt x="330530" y="625150"/>
                </a:lnTo>
                <a:close/>
              </a:path>
              <a:path w="375285" h="688339">
                <a:moveTo>
                  <a:pt x="347317" y="616144"/>
                </a:moveTo>
                <a:lnTo>
                  <a:pt x="330530" y="625150"/>
                </a:lnTo>
                <a:lnTo>
                  <a:pt x="336533" y="636341"/>
                </a:lnTo>
                <a:lnTo>
                  <a:pt x="353320" y="627335"/>
                </a:lnTo>
                <a:lnTo>
                  <a:pt x="347317" y="616144"/>
                </a:lnTo>
                <a:close/>
              </a:path>
              <a:path w="375285" h="688339">
                <a:moveTo>
                  <a:pt x="372497" y="602636"/>
                </a:moveTo>
                <a:lnTo>
                  <a:pt x="347317" y="616144"/>
                </a:lnTo>
                <a:lnTo>
                  <a:pt x="353320" y="627335"/>
                </a:lnTo>
                <a:lnTo>
                  <a:pt x="336533" y="636341"/>
                </a:lnTo>
                <a:lnTo>
                  <a:pt x="373465" y="636341"/>
                </a:lnTo>
                <a:lnTo>
                  <a:pt x="372497" y="602636"/>
                </a:lnTo>
                <a:close/>
              </a:path>
              <a:path w="375285" h="688339">
                <a:moveTo>
                  <a:pt x="16786" y="0"/>
                </a:moveTo>
                <a:lnTo>
                  <a:pt x="0" y="9005"/>
                </a:lnTo>
                <a:lnTo>
                  <a:pt x="330530" y="625150"/>
                </a:lnTo>
                <a:lnTo>
                  <a:pt x="347317" y="616144"/>
                </a:lnTo>
                <a:lnTo>
                  <a:pt x="16786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1023" y="4780289"/>
            <a:ext cx="3343275" cy="831215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 marR="166370">
              <a:lnSpc>
                <a:spcPts val="1900"/>
              </a:lnSpc>
              <a:spcBef>
                <a:spcPts val="340"/>
              </a:spcBef>
            </a:pP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Cell</a:t>
            </a:r>
            <a:r>
              <a:rPr sz="1600" b="1" u="sng" spc="-55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state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:</a:t>
            </a:r>
            <a:r>
              <a:rPr sz="1600" u="none" spc="-5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erase</a:t>
            </a:r>
            <a:r>
              <a:rPr sz="1600" u="none" spc="-4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“forget”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600" u="none" spc="-4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5D4B3C"/>
                </a:solidFill>
                <a:latin typeface="Calibri"/>
                <a:cs typeface="Calibri"/>
              </a:rPr>
              <a:t>some 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600" u="none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from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last</a:t>
            </a:r>
            <a:r>
              <a:rPr sz="1600" u="none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state,</a:t>
            </a:r>
            <a:r>
              <a:rPr sz="1600" u="none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and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5D4B3C"/>
                </a:solidFill>
                <a:latin typeface="Calibri"/>
                <a:cs typeface="Calibri"/>
              </a:rPr>
              <a:t>write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“input”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600" u="none" spc="-1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some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new</a:t>
            </a:r>
            <a:r>
              <a:rPr sz="1600" u="none" spc="-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r>
              <a:rPr sz="1600" u="none" spc="-1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97486" y="5189110"/>
            <a:ext cx="340995" cy="346710"/>
          </a:xfrm>
          <a:custGeom>
            <a:avLst/>
            <a:gdLst/>
            <a:ahLst/>
            <a:cxnLst/>
            <a:rect l="l" t="t" r="r" b="b"/>
            <a:pathLst>
              <a:path w="340995" h="346710">
                <a:moveTo>
                  <a:pt x="280407" y="298528"/>
                </a:moveTo>
                <a:lnTo>
                  <a:pt x="260032" y="318562"/>
                </a:lnTo>
                <a:lnTo>
                  <a:pt x="340625" y="346182"/>
                </a:lnTo>
                <a:lnTo>
                  <a:pt x="328119" y="307583"/>
                </a:lnTo>
                <a:lnTo>
                  <a:pt x="289312" y="307583"/>
                </a:lnTo>
                <a:lnTo>
                  <a:pt x="280407" y="298528"/>
                </a:lnTo>
                <a:close/>
              </a:path>
              <a:path w="340995" h="346710">
                <a:moveTo>
                  <a:pt x="293991" y="285171"/>
                </a:moveTo>
                <a:lnTo>
                  <a:pt x="280407" y="298528"/>
                </a:lnTo>
                <a:lnTo>
                  <a:pt x="289312" y="307583"/>
                </a:lnTo>
                <a:lnTo>
                  <a:pt x="302896" y="294227"/>
                </a:lnTo>
                <a:lnTo>
                  <a:pt x="293991" y="285171"/>
                </a:lnTo>
                <a:close/>
              </a:path>
              <a:path w="340995" h="346710">
                <a:moveTo>
                  <a:pt x="314366" y="265136"/>
                </a:moveTo>
                <a:lnTo>
                  <a:pt x="293991" y="285171"/>
                </a:lnTo>
                <a:lnTo>
                  <a:pt x="302896" y="294227"/>
                </a:lnTo>
                <a:lnTo>
                  <a:pt x="289312" y="307583"/>
                </a:lnTo>
                <a:lnTo>
                  <a:pt x="328119" y="307583"/>
                </a:lnTo>
                <a:lnTo>
                  <a:pt x="314366" y="265136"/>
                </a:lnTo>
                <a:close/>
              </a:path>
              <a:path w="340995" h="346710">
                <a:moveTo>
                  <a:pt x="13582" y="0"/>
                </a:moveTo>
                <a:lnTo>
                  <a:pt x="0" y="13356"/>
                </a:lnTo>
                <a:lnTo>
                  <a:pt x="280407" y="298528"/>
                </a:lnTo>
                <a:lnTo>
                  <a:pt x="293991" y="285171"/>
                </a:lnTo>
                <a:lnTo>
                  <a:pt x="1358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61024" y="5793820"/>
            <a:ext cx="3343275" cy="584835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300990">
              <a:lnSpc>
                <a:spcPct val="100000"/>
              </a:lnSpc>
              <a:spcBef>
                <a:spcPts val="250"/>
              </a:spcBef>
            </a:pP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Hidden</a:t>
            </a:r>
            <a:r>
              <a:rPr sz="1600" b="1" u="sng" spc="-45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state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:</a:t>
            </a:r>
            <a:r>
              <a:rPr sz="1600" u="none" spc="-5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read</a:t>
            </a:r>
            <a:r>
              <a:rPr sz="1600" u="none" spc="-5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“output”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600" u="none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5D4B3C"/>
                </a:solidFill>
                <a:latin typeface="Calibri"/>
                <a:cs typeface="Calibri"/>
              </a:rPr>
              <a:t>some </a:t>
            </a:r>
            <a:r>
              <a:rPr sz="1600" u="none" spc="-1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from</a:t>
            </a:r>
            <a:r>
              <a:rPr sz="1600" u="none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600" u="none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2924" y="6011362"/>
            <a:ext cx="335280" cy="84455"/>
          </a:xfrm>
          <a:custGeom>
            <a:avLst/>
            <a:gdLst/>
            <a:ahLst/>
            <a:cxnLst/>
            <a:rect l="l" t="t" r="r" b="b"/>
            <a:pathLst>
              <a:path w="335279" h="84454">
                <a:moveTo>
                  <a:pt x="258407" y="28284"/>
                </a:moveTo>
                <a:lnTo>
                  <a:pt x="0" y="65417"/>
                </a:lnTo>
                <a:lnTo>
                  <a:pt x="2708" y="84274"/>
                </a:lnTo>
                <a:lnTo>
                  <a:pt x="261116" y="47140"/>
                </a:lnTo>
                <a:lnTo>
                  <a:pt x="258407" y="28284"/>
                </a:lnTo>
                <a:close/>
              </a:path>
              <a:path w="335279" h="84454">
                <a:moveTo>
                  <a:pt x="333996" y="26477"/>
                </a:moveTo>
                <a:lnTo>
                  <a:pt x="270978" y="26477"/>
                </a:lnTo>
                <a:lnTo>
                  <a:pt x="273687" y="45334"/>
                </a:lnTo>
                <a:lnTo>
                  <a:pt x="261116" y="47140"/>
                </a:lnTo>
                <a:lnTo>
                  <a:pt x="265181" y="75425"/>
                </a:lnTo>
                <a:lnTo>
                  <a:pt x="335187" y="26873"/>
                </a:lnTo>
                <a:lnTo>
                  <a:pt x="333996" y="26477"/>
                </a:lnTo>
                <a:close/>
              </a:path>
              <a:path w="335279" h="84454">
                <a:moveTo>
                  <a:pt x="270978" y="26477"/>
                </a:moveTo>
                <a:lnTo>
                  <a:pt x="258407" y="28284"/>
                </a:lnTo>
                <a:lnTo>
                  <a:pt x="261116" y="47140"/>
                </a:lnTo>
                <a:lnTo>
                  <a:pt x="273687" y="45334"/>
                </a:lnTo>
                <a:lnTo>
                  <a:pt x="271035" y="26873"/>
                </a:lnTo>
                <a:lnTo>
                  <a:pt x="270978" y="26477"/>
                </a:lnTo>
                <a:close/>
              </a:path>
              <a:path w="335279" h="84454">
                <a:moveTo>
                  <a:pt x="254342" y="0"/>
                </a:moveTo>
                <a:lnTo>
                  <a:pt x="258407" y="28284"/>
                </a:lnTo>
                <a:lnTo>
                  <a:pt x="270978" y="26477"/>
                </a:lnTo>
                <a:lnTo>
                  <a:pt x="333996" y="26477"/>
                </a:lnTo>
                <a:lnTo>
                  <a:pt x="25434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15835" y="1507973"/>
            <a:ext cx="255397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91440" marR="192405">
              <a:lnSpc>
                <a:spcPts val="1900"/>
              </a:lnSpc>
              <a:spcBef>
                <a:spcPts val="334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Sigmoid</a:t>
            </a:r>
            <a:r>
              <a:rPr sz="1600" b="1" u="sng" spc="-4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function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: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all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20" dirty="0">
                <a:solidFill>
                  <a:srgbClr val="4285F4"/>
                </a:solidFill>
                <a:latin typeface="Calibri"/>
                <a:cs typeface="Calibri"/>
              </a:rPr>
              <a:t>gate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values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600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between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0</a:t>
            </a:r>
            <a:r>
              <a:rPr sz="1600" u="none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600" u="none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u="none" spc="-50" dirty="0">
                <a:solidFill>
                  <a:srgbClr val="4285F4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9286" y="1794417"/>
            <a:ext cx="634365" cy="2060575"/>
            <a:chOff x="6389286" y="1794417"/>
            <a:chExt cx="634365" cy="2060575"/>
          </a:xfrm>
        </p:grpSpPr>
        <p:sp>
          <p:nvSpPr>
            <p:cNvPr id="23" name="object 23"/>
            <p:cNvSpPr/>
            <p:nvPr/>
          </p:nvSpPr>
          <p:spPr>
            <a:xfrm>
              <a:off x="6517995" y="1794417"/>
              <a:ext cx="505459" cy="629285"/>
            </a:xfrm>
            <a:custGeom>
              <a:avLst/>
              <a:gdLst/>
              <a:ahLst/>
              <a:cxnLst/>
              <a:rect l="l" t="t" r="r" b="b"/>
              <a:pathLst>
                <a:path w="505459" h="629285">
                  <a:moveTo>
                    <a:pt x="17785" y="545923"/>
                  </a:moveTo>
                  <a:lnTo>
                    <a:pt x="0" y="629240"/>
                  </a:lnTo>
                  <a:lnTo>
                    <a:pt x="77323" y="593478"/>
                  </a:lnTo>
                  <a:lnTo>
                    <a:pt x="67421" y="585569"/>
                  </a:lnTo>
                  <a:lnTo>
                    <a:pt x="47071" y="585569"/>
                  </a:lnTo>
                  <a:lnTo>
                    <a:pt x="32186" y="573679"/>
                  </a:lnTo>
                  <a:lnTo>
                    <a:pt x="40112" y="563756"/>
                  </a:lnTo>
                  <a:lnTo>
                    <a:pt x="17785" y="545923"/>
                  </a:lnTo>
                  <a:close/>
                </a:path>
                <a:path w="505459" h="629285">
                  <a:moveTo>
                    <a:pt x="40112" y="563756"/>
                  </a:moveTo>
                  <a:lnTo>
                    <a:pt x="32186" y="573679"/>
                  </a:lnTo>
                  <a:lnTo>
                    <a:pt x="47071" y="585569"/>
                  </a:lnTo>
                  <a:lnTo>
                    <a:pt x="54997" y="575645"/>
                  </a:lnTo>
                  <a:lnTo>
                    <a:pt x="40112" y="563756"/>
                  </a:lnTo>
                  <a:close/>
                </a:path>
                <a:path w="505459" h="629285">
                  <a:moveTo>
                    <a:pt x="54997" y="575645"/>
                  </a:moveTo>
                  <a:lnTo>
                    <a:pt x="47071" y="585569"/>
                  </a:lnTo>
                  <a:lnTo>
                    <a:pt x="67421" y="585569"/>
                  </a:lnTo>
                  <a:lnTo>
                    <a:pt x="54997" y="575645"/>
                  </a:lnTo>
                  <a:close/>
                </a:path>
                <a:path w="505459" h="629285">
                  <a:moveTo>
                    <a:pt x="490396" y="0"/>
                  </a:moveTo>
                  <a:lnTo>
                    <a:pt x="40112" y="563756"/>
                  </a:lnTo>
                  <a:lnTo>
                    <a:pt x="54997" y="575645"/>
                  </a:lnTo>
                  <a:lnTo>
                    <a:pt x="505282" y="11888"/>
                  </a:lnTo>
                  <a:lnTo>
                    <a:pt x="49039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8811" y="2423657"/>
              <a:ext cx="238760" cy="1421765"/>
            </a:xfrm>
            <a:custGeom>
              <a:avLst/>
              <a:gdLst/>
              <a:ahLst/>
              <a:cxnLst/>
              <a:rect l="l" t="t" r="r" b="b"/>
              <a:pathLst>
                <a:path w="238759" h="1421764">
                  <a:moveTo>
                    <a:pt x="0" y="0"/>
                  </a:moveTo>
                  <a:lnTo>
                    <a:pt x="238368" y="0"/>
                  </a:lnTo>
                  <a:lnTo>
                    <a:pt x="238368" y="1421491"/>
                  </a:lnTo>
                  <a:lnTo>
                    <a:pt x="0" y="142149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85522" y="6212306"/>
            <a:ext cx="3343275" cy="531556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567690" marR="124460" indent="-436245">
              <a:lnSpc>
                <a:spcPts val="1900"/>
              </a:lnSpc>
              <a:spcBef>
                <a:spcPts val="345"/>
              </a:spcBef>
            </a:pP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Gates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applied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using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 element-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wise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(or</a:t>
            </a:r>
            <a:r>
              <a:rPr sz="16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Hadamard)</a:t>
            </a:r>
            <a:r>
              <a:rPr sz="16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product:</a:t>
            </a:r>
            <a:r>
              <a:rPr sz="16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Cambria Math"/>
                <a:cs typeface="Cambria Math"/>
              </a:rPr>
              <a:t>⊙</a:t>
            </a:r>
            <a:endParaRPr sz="160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61770" y="6201832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79">
                <a:moveTo>
                  <a:pt x="62153" y="45100"/>
                </a:moveTo>
                <a:lnTo>
                  <a:pt x="49139" y="59012"/>
                </a:lnTo>
                <a:lnTo>
                  <a:pt x="317244" y="309817"/>
                </a:lnTo>
                <a:lnTo>
                  <a:pt x="330258" y="295906"/>
                </a:lnTo>
                <a:lnTo>
                  <a:pt x="62153" y="45100"/>
                </a:lnTo>
                <a:close/>
              </a:path>
              <a:path w="330834" h="309879">
                <a:moveTo>
                  <a:pt x="0" y="0"/>
                </a:moveTo>
                <a:lnTo>
                  <a:pt x="29618" y="79879"/>
                </a:lnTo>
                <a:lnTo>
                  <a:pt x="49139" y="59012"/>
                </a:lnTo>
                <a:lnTo>
                  <a:pt x="39865" y="50336"/>
                </a:lnTo>
                <a:lnTo>
                  <a:pt x="52878" y="36424"/>
                </a:lnTo>
                <a:lnTo>
                  <a:pt x="70270" y="36424"/>
                </a:lnTo>
                <a:lnTo>
                  <a:pt x="81674" y="24232"/>
                </a:lnTo>
                <a:lnTo>
                  <a:pt x="0" y="0"/>
                </a:lnTo>
                <a:close/>
              </a:path>
              <a:path w="330834" h="309879">
                <a:moveTo>
                  <a:pt x="52878" y="36424"/>
                </a:moveTo>
                <a:lnTo>
                  <a:pt x="39865" y="50336"/>
                </a:lnTo>
                <a:lnTo>
                  <a:pt x="49139" y="59012"/>
                </a:lnTo>
                <a:lnTo>
                  <a:pt x="62153" y="45100"/>
                </a:lnTo>
                <a:lnTo>
                  <a:pt x="52878" y="36424"/>
                </a:lnTo>
                <a:close/>
              </a:path>
              <a:path w="330834" h="309879">
                <a:moveTo>
                  <a:pt x="70270" y="36424"/>
                </a:moveTo>
                <a:lnTo>
                  <a:pt x="52878" y="36424"/>
                </a:lnTo>
                <a:lnTo>
                  <a:pt x="62153" y="45100"/>
                </a:lnTo>
                <a:lnTo>
                  <a:pt x="70270" y="3642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19535" y="5793819"/>
            <a:ext cx="76200" cy="419100"/>
          </a:xfrm>
          <a:custGeom>
            <a:avLst/>
            <a:gdLst/>
            <a:ahLst/>
            <a:cxnLst/>
            <a:rect l="l" t="t" r="r" b="b"/>
            <a:pathLst>
              <a:path w="76200" h="419100">
                <a:moveTo>
                  <a:pt x="47625" y="63500"/>
                </a:moveTo>
                <a:lnTo>
                  <a:pt x="28575" y="63500"/>
                </a:lnTo>
                <a:lnTo>
                  <a:pt x="28575" y="418487"/>
                </a:lnTo>
                <a:lnTo>
                  <a:pt x="47625" y="418487"/>
                </a:lnTo>
                <a:lnTo>
                  <a:pt x="47625" y="63500"/>
                </a:lnTo>
                <a:close/>
              </a:path>
              <a:path w="76200" h="41910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9100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70" dirty="0"/>
              <a:t> </a:t>
            </a:r>
            <a:r>
              <a:rPr spc="-10" dirty="0"/>
              <a:t>Short-</a:t>
            </a:r>
            <a:r>
              <a:rPr dirty="0"/>
              <a:t>Term</a:t>
            </a:r>
            <a:r>
              <a:rPr spc="-65" dirty="0"/>
              <a:t> </a:t>
            </a:r>
            <a:r>
              <a:rPr dirty="0"/>
              <a:t>Memory</a:t>
            </a:r>
            <a:r>
              <a:rPr spc="-70" dirty="0"/>
              <a:t> </a:t>
            </a:r>
            <a:r>
              <a:rPr spc="-10" dirty="0"/>
              <a:t>(LSTM)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033" y="999235"/>
            <a:ext cx="6623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8141" y="2118506"/>
            <a:ext cx="6979721" cy="26209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08141" y="5167455"/>
            <a:ext cx="4763770" cy="857885"/>
            <a:chOff x="1624647" y="5572362"/>
            <a:chExt cx="4763770" cy="8578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865" y="5667635"/>
              <a:ext cx="4589103" cy="670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29410" y="5577125"/>
              <a:ext cx="4754245" cy="848360"/>
            </a:xfrm>
            <a:custGeom>
              <a:avLst/>
              <a:gdLst/>
              <a:ahLst/>
              <a:cxnLst/>
              <a:rect l="l" t="t" r="r" b="b"/>
              <a:pathLst>
                <a:path w="4754245" h="848360">
                  <a:moveTo>
                    <a:pt x="0" y="0"/>
                  </a:moveTo>
                  <a:lnTo>
                    <a:pt x="4754246" y="0"/>
                  </a:lnTo>
                  <a:lnTo>
                    <a:pt x="4754246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33900" y="6453304"/>
            <a:ext cx="42811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6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3372" y="1478423"/>
            <a:ext cx="3403599" cy="35262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63469" y="2675635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9259" dirty="0">
                <a:latin typeface="Calibri"/>
                <a:cs typeface="Calibri"/>
              </a:rPr>
              <a:t>c</a:t>
            </a:r>
            <a:r>
              <a:rPr sz="1200" spc="-25" dirty="0">
                <a:latin typeface="Calibri"/>
                <a:cs typeface="Calibri"/>
              </a:rPr>
              <a:t>t-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2325" y="3681476"/>
            <a:ext cx="364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44" baseline="9259" dirty="0">
                <a:latin typeface="Calibri"/>
                <a:cs typeface="Calibri"/>
              </a:rPr>
              <a:t>h</a:t>
            </a:r>
            <a:r>
              <a:rPr sz="1200" spc="-30" dirty="0">
                <a:latin typeface="Calibri"/>
                <a:cs typeface="Calibri"/>
              </a:rPr>
              <a:t>t-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7088" y="2581147"/>
            <a:ext cx="122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3925" y="2693923"/>
            <a:ext cx="76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1688" y="367842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h</a:t>
            </a:r>
            <a:r>
              <a:rPr sz="1800" spc="-37" baseline="-13888" dirty="0">
                <a:latin typeface="Calibri"/>
                <a:cs typeface="Calibri"/>
              </a:rPr>
              <a:t>t</a:t>
            </a:r>
            <a:endParaRPr sz="1800" baseline="-1388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791" y="3177540"/>
            <a:ext cx="80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0766" y="3277615"/>
            <a:ext cx="64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3174" y="3055620"/>
            <a:ext cx="156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i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5089" y="3058667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o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589" y="2516123"/>
            <a:ext cx="189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c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8964" y="3372103"/>
            <a:ext cx="64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8951" y="3220211"/>
            <a:ext cx="16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975" baseline="-15873" dirty="0">
                <a:latin typeface="Calibri"/>
                <a:cs typeface="Calibri"/>
              </a:rPr>
              <a:t>c</a:t>
            </a:r>
            <a:r>
              <a:rPr sz="1400" spc="-55" dirty="0">
                <a:latin typeface="Calibri"/>
                <a:cs typeface="Calibri"/>
              </a:rPr>
              <a:t>~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70" dirty="0"/>
              <a:t> </a:t>
            </a:r>
            <a:r>
              <a:rPr spc="-10" dirty="0"/>
              <a:t>Short-</a:t>
            </a:r>
            <a:r>
              <a:rPr dirty="0"/>
              <a:t>Term</a:t>
            </a:r>
            <a:r>
              <a:rPr spc="-65" dirty="0"/>
              <a:t> </a:t>
            </a:r>
            <a:r>
              <a:rPr dirty="0"/>
              <a:t>Memory</a:t>
            </a:r>
            <a:r>
              <a:rPr spc="-70" dirty="0"/>
              <a:t> </a:t>
            </a:r>
            <a:r>
              <a:rPr spc="-10" dirty="0"/>
              <a:t>(LSTM)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485033" y="999235"/>
            <a:ext cx="6623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20882" y="5422605"/>
            <a:ext cx="4763770" cy="857885"/>
            <a:chOff x="1624647" y="5572362"/>
            <a:chExt cx="4763770" cy="85788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865" y="5667635"/>
              <a:ext cx="4589103" cy="6701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9410" y="5577125"/>
              <a:ext cx="4754245" cy="848360"/>
            </a:xfrm>
            <a:custGeom>
              <a:avLst/>
              <a:gdLst/>
              <a:ahLst/>
              <a:cxnLst/>
              <a:rect l="l" t="t" r="r" b="b"/>
              <a:pathLst>
                <a:path w="4754245" h="848360">
                  <a:moveTo>
                    <a:pt x="0" y="0"/>
                  </a:moveTo>
                  <a:lnTo>
                    <a:pt x="4754246" y="0"/>
                  </a:lnTo>
                  <a:lnTo>
                    <a:pt x="4754246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32423" y="3246592"/>
            <a:ext cx="142430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63525" marR="164465" indent="-92075">
              <a:lnSpc>
                <a:spcPts val="1900"/>
              </a:lnSpc>
              <a:spcBef>
                <a:spcPts val="345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55848" y="3529482"/>
            <a:ext cx="1465580" cy="152400"/>
          </a:xfrm>
          <a:custGeom>
            <a:avLst/>
            <a:gdLst/>
            <a:ahLst/>
            <a:cxnLst/>
            <a:rect l="l" t="t" r="r" b="b"/>
            <a:pathLst>
              <a:path w="1465579" h="152400">
                <a:moveTo>
                  <a:pt x="1392236" y="75944"/>
                </a:moveTo>
                <a:lnTo>
                  <a:pt x="1390093" y="104439"/>
                </a:lnTo>
                <a:lnTo>
                  <a:pt x="1402756" y="105392"/>
                </a:lnTo>
                <a:lnTo>
                  <a:pt x="1401399" y="123436"/>
                </a:lnTo>
                <a:lnTo>
                  <a:pt x="1401328" y="124388"/>
                </a:lnTo>
                <a:lnTo>
                  <a:pt x="1388592" y="124388"/>
                </a:lnTo>
                <a:lnTo>
                  <a:pt x="1386521" y="151930"/>
                </a:lnTo>
                <a:lnTo>
                  <a:pt x="1453795" y="124388"/>
                </a:lnTo>
                <a:lnTo>
                  <a:pt x="1401328" y="124388"/>
                </a:lnTo>
                <a:lnTo>
                  <a:pt x="1388664" y="123436"/>
                </a:lnTo>
                <a:lnTo>
                  <a:pt x="1456122" y="123436"/>
                </a:lnTo>
                <a:lnTo>
                  <a:pt x="1465364" y="119653"/>
                </a:lnTo>
                <a:lnTo>
                  <a:pt x="1392236" y="75944"/>
                </a:lnTo>
                <a:close/>
              </a:path>
              <a:path w="1465579" h="152400">
                <a:moveTo>
                  <a:pt x="1390093" y="104439"/>
                </a:moveTo>
                <a:lnTo>
                  <a:pt x="1388664" y="123436"/>
                </a:lnTo>
                <a:lnTo>
                  <a:pt x="1401328" y="124388"/>
                </a:lnTo>
                <a:lnTo>
                  <a:pt x="1402756" y="105392"/>
                </a:lnTo>
                <a:lnTo>
                  <a:pt x="1390093" y="104439"/>
                </a:lnTo>
                <a:close/>
              </a:path>
              <a:path w="1465579" h="152400">
                <a:moveTo>
                  <a:pt x="1428" y="0"/>
                </a:moveTo>
                <a:lnTo>
                  <a:pt x="0" y="18996"/>
                </a:lnTo>
                <a:lnTo>
                  <a:pt x="1388664" y="123436"/>
                </a:lnTo>
                <a:lnTo>
                  <a:pt x="1390021" y="105392"/>
                </a:lnTo>
                <a:lnTo>
                  <a:pt x="1390093" y="104439"/>
                </a:lnTo>
                <a:lnTo>
                  <a:pt x="142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32423" y="2159124"/>
            <a:ext cx="142430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230504" marR="191135" indent="-32384">
              <a:lnSpc>
                <a:spcPts val="1900"/>
              </a:lnSpc>
              <a:spcBef>
                <a:spcPts val="340"/>
              </a:spcBef>
            </a:pP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some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54838" y="2442143"/>
            <a:ext cx="1563370" cy="320675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226" y="292156"/>
                </a:moveTo>
                <a:lnTo>
                  <a:pt x="1481056" y="320259"/>
                </a:lnTo>
                <a:lnTo>
                  <a:pt x="1562892" y="296575"/>
                </a:lnTo>
                <a:lnTo>
                  <a:pt x="1560076" y="294454"/>
                </a:lnTo>
                <a:lnTo>
                  <a:pt x="1498716" y="294454"/>
                </a:lnTo>
                <a:lnTo>
                  <a:pt x="1486226" y="292156"/>
                </a:lnTo>
                <a:close/>
              </a:path>
              <a:path w="1563370" h="320675">
                <a:moveTo>
                  <a:pt x="1489673" y="273420"/>
                </a:moveTo>
                <a:lnTo>
                  <a:pt x="1486226" y="292156"/>
                </a:lnTo>
                <a:lnTo>
                  <a:pt x="1498716" y="294454"/>
                </a:lnTo>
                <a:lnTo>
                  <a:pt x="1502163" y="275718"/>
                </a:lnTo>
                <a:lnTo>
                  <a:pt x="1489673" y="273420"/>
                </a:lnTo>
                <a:close/>
              </a:path>
              <a:path w="1563370" h="320675">
                <a:moveTo>
                  <a:pt x="1494843" y="245317"/>
                </a:moveTo>
                <a:lnTo>
                  <a:pt x="1489673" y="273420"/>
                </a:lnTo>
                <a:lnTo>
                  <a:pt x="1502163" y="275718"/>
                </a:lnTo>
                <a:lnTo>
                  <a:pt x="1498716" y="294454"/>
                </a:lnTo>
                <a:lnTo>
                  <a:pt x="1560076" y="294454"/>
                </a:lnTo>
                <a:lnTo>
                  <a:pt x="1494843" y="245317"/>
                </a:lnTo>
                <a:close/>
              </a:path>
              <a:path w="1563370" h="320675">
                <a:moveTo>
                  <a:pt x="3446" y="0"/>
                </a:moveTo>
                <a:lnTo>
                  <a:pt x="0" y="18736"/>
                </a:lnTo>
                <a:lnTo>
                  <a:pt x="1486226" y="292156"/>
                </a:lnTo>
                <a:lnTo>
                  <a:pt x="1489673" y="273420"/>
                </a:lnTo>
                <a:lnTo>
                  <a:pt x="344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00996" y="4556898"/>
            <a:ext cx="142430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95275" marR="164465" indent="-123825">
              <a:lnSpc>
                <a:spcPts val="1900"/>
              </a:lnSpc>
              <a:spcBef>
                <a:spcPts val="3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input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19712" y="3756638"/>
            <a:ext cx="1583055" cy="1101090"/>
          </a:xfrm>
          <a:custGeom>
            <a:avLst/>
            <a:gdLst/>
            <a:ahLst/>
            <a:cxnLst/>
            <a:rect l="l" t="t" r="r" b="b"/>
            <a:pathLst>
              <a:path w="1583054" h="1101089">
                <a:moveTo>
                  <a:pt x="1514903" y="35556"/>
                </a:moveTo>
                <a:lnTo>
                  <a:pt x="0" y="1084818"/>
                </a:lnTo>
                <a:lnTo>
                  <a:pt x="10845" y="1100479"/>
                </a:lnTo>
                <a:lnTo>
                  <a:pt x="1525750" y="51217"/>
                </a:lnTo>
                <a:lnTo>
                  <a:pt x="1514903" y="35556"/>
                </a:lnTo>
                <a:close/>
              </a:path>
              <a:path w="1583054" h="1101089">
                <a:moveTo>
                  <a:pt x="1567443" y="28324"/>
                </a:moveTo>
                <a:lnTo>
                  <a:pt x="1525344" y="28324"/>
                </a:lnTo>
                <a:lnTo>
                  <a:pt x="1536192" y="43985"/>
                </a:lnTo>
                <a:lnTo>
                  <a:pt x="1525750" y="51217"/>
                </a:lnTo>
                <a:lnTo>
                  <a:pt x="1542020" y="74707"/>
                </a:lnTo>
                <a:lnTo>
                  <a:pt x="1567443" y="28324"/>
                </a:lnTo>
                <a:close/>
              </a:path>
              <a:path w="1583054" h="1101089">
                <a:moveTo>
                  <a:pt x="1525344" y="28324"/>
                </a:moveTo>
                <a:lnTo>
                  <a:pt x="1514903" y="35556"/>
                </a:lnTo>
                <a:lnTo>
                  <a:pt x="1525750" y="51217"/>
                </a:lnTo>
                <a:lnTo>
                  <a:pt x="1536192" y="43985"/>
                </a:lnTo>
                <a:lnTo>
                  <a:pt x="1525344" y="28324"/>
                </a:lnTo>
                <a:close/>
              </a:path>
              <a:path w="1583054" h="1101089">
                <a:moveTo>
                  <a:pt x="1582968" y="0"/>
                </a:moveTo>
                <a:lnTo>
                  <a:pt x="1498633" y="12066"/>
                </a:lnTo>
                <a:lnTo>
                  <a:pt x="1514903" y="35556"/>
                </a:lnTo>
                <a:lnTo>
                  <a:pt x="1525344" y="28324"/>
                </a:lnTo>
                <a:lnTo>
                  <a:pt x="1567443" y="28324"/>
                </a:lnTo>
                <a:lnTo>
                  <a:pt x="158296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195252" y="4556898"/>
            <a:ext cx="162560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32080" marR="123825" indent="140335">
              <a:lnSpc>
                <a:spcPts val="1900"/>
              </a:lnSpc>
              <a:spcBef>
                <a:spcPts val="3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72722" y="3749040"/>
            <a:ext cx="245110" cy="810895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5974" y="71072"/>
                </a:moveTo>
                <a:lnTo>
                  <a:pt x="27584" y="76044"/>
                </a:lnTo>
                <a:lnTo>
                  <a:pt x="226134" y="810345"/>
                </a:lnTo>
                <a:lnTo>
                  <a:pt x="244524" y="805373"/>
                </a:lnTo>
                <a:lnTo>
                  <a:pt x="45974" y="71072"/>
                </a:lnTo>
                <a:close/>
              </a:path>
              <a:path w="245110" h="810895">
                <a:moveTo>
                  <a:pt x="16889" y="0"/>
                </a:moveTo>
                <a:lnTo>
                  <a:pt x="0" y="83503"/>
                </a:lnTo>
                <a:lnTo>
                  <a:pt x="27584" y="76044"/>
                </a:lnTo>
                <a:lnTo>
                  <a:pt x="24269" y="63785"/>
                </a:lnTo>
                <a:lnTo>
                  <a:pt x="42659" y="58812"/>
                </a:lnTo>
                <a:lnTo>
                  <a:pt x="69281" y="58812"/>
                </a:lnTo>
                <a:lnTo>
                  <a:pt x="16889" y="0"/>
                </a:lnTo>
                <a:close/>
              </a:path>
              <a:path w="245110" h="810895">
                <a:moveTo>
                  <a:pt x="42659" y="58812"/>
                </a:moveTo>
                <a:lnTo>
                  <a:pt x="24269" y="63785"/>
                </a:lnTo>
                <a:lnTo>
                  <a:pt x="27584" y="76044"/>
                </a:lnTo>
                <a:lnTo>
                  <a:pt x="45974" y="71072"/>
                </a:lnTo>
                <a:lnTo>
                  <a:pt x="42659" y="58812"/>
                </a:lnTo>
                <a:close/>
              </a:path>
              <a:path w="245110" h="810895">
                <a:moveTo>
                  <a:pt x="69281" y="58812"/>
                </a:moveTo>
                <a:lnTo>
                  <a:pt x="42659" y="58812"/>
                </a:lnTo>
                <a:lnTo>
                  <a:pt x="45974" y="71072"/>
                </a:lnTo>
                <a:lnTo>
                  <a:pt x="73558" y="63613"/>
                </a:lnTo>
                <a:lnTo>
                  <a:pt x="69281" y="5881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15212" y="4556899"/>
            <a:ext cx="140208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19075" marR="153670" indent="-58419">
              <a:lnSpc>
                <a:spcPts val="1900"/>
              </a:lnSpc>
              <a:spcBef>
                <a:spcPts val="3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80641" y="3744864"/>
            <a:ext cx="1839595" cy="821055"/>
          </a:xfrm>
          <a:custGeom>
            <a:avLst/>
            <a:gdLst/>
            <a:ahLst/>
            <a:cxnLst/>
            <a:rect l="l" t="t" r="r" b="b"/>
            <a:pathLst>
              <a:path w="1839595" h="821054">
                <a:moveTo>
                  <a:pt x="73582" y="26154"/>
                </a:moveTo>
                <a:lnTo>
                  <a:pt x="65908" y="43590"/>
                </a:lnTo>
                <a:lnTo>
                  <a:pt x="1831775" y="820754"/>
                </a:lnTo>
                <a:lnTo>
                  <a:pt x="1839448" y="803316"/>
                </a:lnTo>
                <a:lnTo>
                  <a:pt x="73582" y="26154"/>
                </a:lnTo>
                <a:close/>
              </a:path>
              <a:path w="1839595" h="821054">
                <a:moveTo>
                  <a:pt x="85092" y="0"/>
                </a:moveTo>
                <a:lnTo>
                  <a:pt x="0" y="4177"/>
                </a:lnTo>
                <a:lnTo>
                  <a:pt x="54397" y="69744"/>
                </a:lnTo>
                <a:lnTo>
                  <a:pt x="65908" y="43590"/>
                </a:lnTo>
                <a:lnTo>
                  <a:pt x="54287" y="38475"/>
                </a:lnTo>
                <a:lnTo>
                  <a:pt x="61962" y="21040"/>
                </a:lnTo>
                <a:lnTo>
                  <a:pt x="75832" y="21040"/>
                </a:lnTo>
                <a:lnTo>
                  <a:pt x="85092" y="0"/>
                </a:lnTo>
                <a:close/>
              </a:path>
              <a:path w="1839595" h="821054">
                <a:moveTo>
                  <a:pt x="61962" y="21040"/>
                </a:moveTo>
                <a:lnTo>
                  <a:pt x="54287" y="38475"/>
                </a:lnTo>
                <a:lnTo>
                  <a:pt x="65908" y="43590"/>
                </a:lnTo>
                <a:lnTo>
                  <a:pt x="73582" y="26154"/>
                </a:lnTo>
                <a:lnTo>
                  <a:pt x="61962" y="21040"/>
                </a:lnTo>
                <a:close/>
              </a:path>
              <a:path w="1839595" h="821054">
                <a:moveTo>
                  <a:pt x="75832" y="21040"/>
                </a:moveTo>
                <a:lnTo>
                  <a:pt x="61962" y="21040"/>
                </a:lnTo>
                <a:lnTo>
                  <a:pt x="73582" y="26154"/>
                </a:lnTo>
                <a:lnTo>
                  <a:pt x="75832" y="2104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76612" y="1610804"/>
            <a:ext cx="2682240" cy="33909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260"/>
              </a:spcBef>
            </a:pP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Write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11827" y="1945525"/>
            <a:ext cx="3415029" cy="1437005"/>
          </a:xfrm>
          <a:custGeom>
            <a:avLst/>
            <a:gdLst/>
            <a:ahLst/>
            <a:cxnLst/>
            <a:rect l="l" t="t" r="r" b="b"/>
            <a:pathLst>
              <a:path w="3415029" h="1437004">
                <a:moveTo>
                  <a:pt x="966025" y="764057"/>
                </a:moveTo>
                <a:lnTo>
                  <a:pt x="951052" y="732231"/>
                </a:lnTo>
                <a:lnTo>
                  <a:pt x="929754" y="686968"/>
                </a:lnTo>
                <a:lnTo>
                  <a:pt x="912063" y="709409"/>
                </a:lnTo>
                <a:lnTo>
                  <a:pt x="11798" y="0"/>
                </a:lnTo>
                <a:lnTo>
                  <a:pt x="0" y="14960"/>
                </a:lnTo>
                <a:lnTo>
                  <a:pt x="900277" y="724369"/>
                </a:lnTo>
                <a:lnTo>
                  <a:pt x="882586" y="746810"/>
                </a:lnTo>
                <a:lnTo>
                  <a:pt x="966025" y="764057"/>
                </a:lnTo>
                <a:close/>
              </a:path>
              <a:path w="3415029" h="1437004">
                <a:moveTo>
                  <a:pt x="3414547" y="1417574"/>
                </a:moveTo>
                <a:lnTo>
                  <a:pt x="2099449" y="1255547"/>
                </a:lnTo>
                <a:lnTo>
                  <a:pt x="2099640" y="1253998"/>
                </a:lnTo>
                <a:lnTo>
                  <a:pt x="2102942" y="1227188"/>
                </a:lnTo>
                <a:lnTo>
                  <a:pt x="2022665" y="1255687"/>
                </a:lnTo>
                <a:lnTo>
                  <a:pt x="2093633" y="1302816"/>
                </a:lnTo>
                <a:lnTo>
                  <a:pt x="2097125" y="1274457"/>
                </a:lnTo>
                <a:lnTo>
                  <a:pt x="3412210" y="1436471"/>
                </a:lnTo>
                <a:lnTo>
                  <a:pt x="3414547" y="1417574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25211" y="3080155"/>
            <a:ext cx="235902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395605" marR="125730" indent="-264795">
              <a:lnSpc>
                <a:spcPts val="1900"/>
              </a:lnSpc>
              <a:spcBef>
                <a:spcPts val="335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45849" y="1696486"/>
            <a:ext cx="3119120" cy="388568"/>
          </a:xfrm>
          <a:prstGeom prst="rect">
            <a:avLst/>
          </a:prstGeom>
          <a:ln w="9525">
            <a:solidFill>
              <a:srgbClr val="FF30EE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sign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secret!</a:t>
            </a:r>
            <a:endParaRPr sz="240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89611" y="1918313"/>
            <a:ext cx="2259965" cy="796925"/>
          </a:xfrm>
          <a:custGeom>
            <a:avLst/>
            <a:gdLst/>
            <a:ahLst/>
            <a:cxnLst/>
            <a:rect l="l" t="t" r="r" b="b"/>
            <a:pathLst>
              <a:path w="2259965" h="796925">
                <a:moveTo>
                  <a:pt x="59658" y="724522"/>
                </a:moveTo>
                <a:lnTo>
                  <a:pt x="0" y="785342"/>
                </a:lnTo>
                <a:lnTo>
                  <a:pt x="84451" y="796577"/>
                </a:lnTo>
                <a:lnTo>
                  <a:pt x="76575" y="773687"/>
                </a:lnTo>
                <a:lnTo>
                  <a:pt x="63146" y="773687"/>
                </a:lnTo>
                <a:lnTo>
                  <a:pt x="56949" y="755674"/>
                </a:lnTo>
                <a:lnTo>
                  <a:pt x="68955" y="751542"/>
                </a:lnTo>
                <a:lnTo>
                  <a:pt x="59658" y="724522"/>
                </a:lnTo>
                <a:close/>
              </a:path>
              <a:path w="2259965" h="796925">
                <a:moveTo>
                  <a:pt x="68955" y="751542"/>
                </a:moveTo>
                <a:lnTo>
                  <a:pt x="56949" y="755674"/>
                </a:lnTo>
                <a:lnTo>
                  <a:pt x="63146" y="773687"/>
                </a:lnTo>
                <a:lnTo>
                  <a:pt x="75153" y="769556"/>
                </a:lnTo>
                <a:lnTo>
                  <a:pt x="68955" y="751542"/>
                </a:lnTo>
                <a:close/>
              </a:path>
              <a:path w="2259965" h="796925">
                <a:moveTo>
                  <a:pt x="75153" y="769556"/>
                </a:moveTo>
                <a:lnTo>
                  <a:pt x="63146" y="773687"/>
                </a:lnTo>
                <a:lnTo>
                  <a:pt x="76575" y="773687"/>
                </a:lnTo>
                <a:lnTo>
                  <a:pt x="75153" y="769556"/>
                </a:lnTo>
                <a:close/>
              </a:path>
              <a:path w="2259965" h="796925">
                <a:moveTo>
                  <a:pt x="2253140" y="0"/>
                </a:moveTo>
                <a:lnTo>
                  <a:pt x="68955" y="751542"/>
                </a:lnTo>
                <a:lnTo>
                  <a:pt x="75153" y="769556"/>
                </a:lnTo>
                <a:lnTo>
                  <a:pt x="2259338" y="18013"/>
                </a:lnTo>
                <a:lnTo>
                  <a:pt x="2253140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333900" y="6453304"/>
            <a:ext cx="42811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u="none" spc="6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CA93-4595-94A0-56CB-ACD8C6B3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B442A1-0C23-286A-574B-FFE7CAF3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Why Study Neural Language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7E9F9-3940-C7D5-5EB7-15D9EAA2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5A2A2-F224-6A01-ABA6-B09A74294578}"/>
              </a:ext>
            </a:extLst>
          </p:cNvPr>
          <p:cNvSpPr txBox="1"/>
          <p:nvPr/>
        </p:nvSpPr>
        <p:spPr>
          <a:xfrm>
            <a:off x="386614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GB" sz="2800" dirty="0"/>
              <a:t>Language models underpin: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 Predictive text and autocorrect.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 Speech recognition.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 Grammar and style correction.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 Machine translation.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 Chatbots and generative text (like GPT).</a:t>
            </a:r>
          </a:p>
        </p:txBody>
      </p:sp>
    </p:spTree>
    <p:extLst>
      <p:ext uri="{BB962C8B-B14F-4D97-AF65-F5344CB8AC3E}">
        <p14:creationId xmlns:p14="http://schemas.microsoft.com/office/powerpoint/2010/main" val="32857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43840" y="42291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dirty="0"/>
              <a:t>Why LSTMs Work</a:t>
            </a:r>
            <a:endParaRPr sz="36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11372670" cy="18722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7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GB" sz="2400" dirty="0">
                <a:cs typeface="Calibri"/>
              </a:rPr>
              <a:t>Additive cell state enables stable gradient flow.</a:t>
            </a:r>
          </a:p>
          <a:p>
            <a:pPr marL="355600" indent="-342900">
              <a:lnSpc>
                <a:spcPct val="150000"/>
              </a:lnSpc>
              <a:spcBef>
                <a:spcPts val="7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GB" sz="2400" dirty="0">
                <a:cs typeface="Calibri"/>
              </a:rPr>
              <a:t>Gates control what’s remembered or forgotten.</a:t>
            </a:r>
          </a:p>
          <a:p>
            <a:pPr marL="355600" indent="-342900">
              <a:lnSpc>
                <a:spcPct val="150000"/>
              </a:lnSpc>
              <a:spcBef>
                <a:spcPts val="7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GB" sz="2400" dirty="0">
                <a:cs typeface="Calibri"/>
              </a:rPr>
              <a:t>Learn long-term dependencies (100+ timesteps).</a:t>
            </a:r>
            <a:endParaRPr sz="2400" dirty="0"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6A4B8-2CDC-6420-D010-7F7D0728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228498B6-55B8-BCAC-D7B1-62BDF7E25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LSTMs:</a:t>
            </a:r>
            <a:r>
              <a:rPr spc="-50" dirty="0"/>
              <a:t> </a:t>
            </a:r>
            <a:r>
              <a:rPr spc="-10" dirty="0"/>
              <a:t>real-</a:t>
            </a:r>
            <a:r>
              <a:rPr dirty="0"/>
              <a:t>world</a:t>
            </a:r>
            <a:r>
              <a:rPr spc="-60" dirty="0"/>
              <a:t> </a:t>
            </a:r>
            <a:r>
              <a:rPr spc="-10" dirty="0"/>
              <a:t>success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5C82E78-C747-AF02-B37D-5644F8D74A51}"/>
              </a:ext>
            </a:extLst>
          </p:cNvPr>
          <p:cNvSpPr txBox="1"/>
          <p:nvPr/>
        </p:nvSpPr>
        <p:spPr>
          <a:xfrm>
            <a:off x="485033" y="1075435"/>
            <a:ext cx="11372670" cy="468166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cs typeface="Calibri"/>
              </a:rPr>
              <a:t>In</a:t>
            </a:r>
            <a:r>
              <a:rPr sz="2400" spc="-25" dirty="0"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cs typeface="Calibri"/>
              </a:rPr>
              <a:t>2013–</a:t>
            </a:r>
            <a:r>
              <a:rPr sz="2400" dirty="0">
                <a:solidFill>
                  <a:srgbClr val="FF30EE"/>
                </a:solidFill>
                <a:cs typeface="Calibri"/>
              </a:rPr>
              <a:t>2015</a:t>
            </a:r>
            <a:r>
              <a:rPr sz="2400" dirty="0">
                <a:cs typeface="Calibri"/>
              </a:rPr>
              <a:t>,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LSTMs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started</a:t>
            </a:r>
            <a:r>
              <a:rPr sz="2400" spc="-20" dirty="0">
                <a:cs typeface="Calibri"/>
              </a:rPr>
              <a:t> </a:t>
            </a:r>
            <a:r>
              <a:rPr sz="2400" dirty="0">
                <a:cs typeface="Calibri"/>
              </a:rPr>
              <a:t>achieving</a:t>
            </a:r>
            <a:r>
              <a:rPr sz="2400" spc="-30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state-</a:t>
            </a:r>
            <a:r>
              <a:rPr sz="2400" spc="-20" dirty="0">
                <a:cs typeface="Calibri"/>
              </a:rPr>
              <a:t>of-</a:t>
            </a:r>
            <a:r>
              <a:rPr sz="2400" spc="-10" dirty="0">
                <a:cs typeface="Calibri"/>
              </a:rPr>
              <a:t>the-</a:t>
            </a:r>
            <a:r>
              <a:rPr sz="2400" dirty="0">
                <a:cs typeface="Calibri"/>
              </a:rPr>
              <a:t>art</a:t>
            </a:r>
            <a:r>
              <a:rPr sz="2400" spc="-25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results</a:t>
            </a:r>
            <a:endParaRPr sz="2400" dirty="0">
              <a:cs typeface="Calibri"/>
            </a:endParaRPr>
          </a:p>
          <a:p>
            <a:pPr marL="812165" marR="448309" lvl="1" indent="-342900">
              <a:lnSpc>
                <a:spcPct val="100800"/>
              </a:lnSpc>
              <a:spcBef>
                <a:spcPts val="575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865" algn="l"/>
              </a:tabLst>
            </a:pPr>
            <a:r>
              <a:rPr sz="2400" dirty="0">
                <a:cs typeface="Calibri"/>
              </a:rPr>
              <a:t>Successful</a:t>
            </a:r>
            <a:r>
              <a:rPr sz="2400" spc="-75" dirty="0">
                <a:cs typeface="Calibri"/>
              </a:rPr>
              <a:t> </a:t>
            </a:r>
            <a:r>
              <a:rPr sz="2400" dirty="0">
                <a:cs typeface="Calibri"/>
              </a:rPr>
              <a:t>tasks</a:t>
            </a:r>
            <a:r>
              <a:rPr sz="2400" spc="-85" dirty="0">
                <a:cs typeface="Calibri"/>
              </a:rPr>
              <a:t> </a:t>
            </a:r>
            <a:r>
              <a:rPr sz="2400" dirty="0">
                <a:cs typeface="Calibri"/>
              </a:rPr>
              <a:t>include</a:t>
            </a:r>
            <a:r>
              <a:rPr sz="2400" spc="-75" dirty="0">
                <a:cs typeface="Calibri"/>
              </a:rPr>
              <a:t> </a:t>
            </a:r>
            <a:r>
              <a:rPr sz="2400" b="1" dirty="0">
                <a:cs typeface="Calibri"/>
              </a:rPr>
              <a:t>handwriting</a:t>
            </a:r>
            <a:r>
              <a:rPr sz="2400" b="1" spc="-80" dirty="0">
                <a:cs typeface="Calibri"/>
              </a:rPr>
              <a:t> </a:t>
            </a:r>
            <a:r>
              <a:rPr sz="2400" b="1" dirty="0">
                <a:cs typeface="Calibri"/>
              </a:rPr>
              <a:t>recognition</a:t>
            </a:r>
            <a:r>
              <a:rPr sz="2400" dirty="0">
                <a:cs typeface="Calibri"/>
              </a:rPr>
              <a:t>,</a:t>
            </a:r>
            <a:r>
              <a:rPr sz="2400" spc="-75" dirty="0">
                <a:cs typeface="Calibri"/>
              </a:rPr>
              <a:t> </a:t>
            </a:r>
            <a:r>
              <a:rPr sz="2400" b="1" dirty="0">
                <a:cs typeface="Calibri"/>
              </a:rPr>
              <a:t>speech</a:t>
            </a:r>
            <a:r>
              <a:rPr sz="2400" b="1" spc="-75" dirty="0">
                <a:cs typeface="Calibri"/>
              </a:rPr>
              <a:t> </a:t>
            </a:r>
            <a:r>
              <a:rPr sz="2400" b="1" dirty="0">
                <a:cs typeface="Calibri"/>
              </a:rPr>
              <a:t>recognition</a:t>
            </a:r>
            <a:r>
              <a:rPr sz="2400" dirty="0">
                <a:cs typeface="Calibri"/>
              </a:rPr>
              <a:t>,</a:t>
            </a:r>
            <a:r>
              <a:rPr sz="2400" spc="-75" dirty="0">
                <a:cs typeface="Calibri"/>
              </a:rPr>
              <a:t> </a:t>
            </a:r>
            <a:r>
              <a:rPr sz="2400" b="1" spc="-10" dirty="0">
                <a:cs typeface="Calibri"/>
              </a:rPr>
              <a:t>machine </a:t>
            </a:r>
            <a:r>
              <a:rPr sz="2400" b="1" dirty="0">
                <a:cs typeface="Calibri"/>
              </a:rPr>
              <a:t>translation</a:t>
            </a:r>
            <a:r>
              <a:rPr sz="2400" dirty="0">
                <a:cs typeface="Calibri"/>
              </a:rPr>
              <a:t>,</a:t>
            </a:r>
            <a:r>
              <a:rPr sz="2400" spc="-55" dirty="0">
                <a:cs typeface="Calibri"/>
              </a:rPr>
              <a:t> </a:t>
            </a:r>
            <a:r>
              <a:rPr sz="2400" b="1" dirty="0">
                <a:cs typeface="Calibri"/>
              </a:rPr>
              <a:t>parsing</a:t>
            </a:r>
            <a:r>
              <a:rPr sz="2400" dirty="0">
                <a:cs typeface="Calibri"/>
              </a:rPr>
              <a:t>,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and</a:t>
            </a:r>
            <a:r>
              <a:rPr sz="2400" spc="-55" dirty="0">
                <a:cs typeface="Calibri"/>
              </a:rPr>
              <a:t> </a:t>
            </a:r>
            <a:r>
              <a:rPr sz="2400" b="1" dirty="0">
                <a:cs typeface="Calibri"/>
              </a:rPr>
              <a:t>image</a:t>
            </a:r>
            <a:r>
              <a:rPr sz="2400" b="1" spc="-50" dirty="0">
                <a:cs typeface="Calibri"/>
              </a:rPr>
              <a:t> </a:t>
            </a:r>
            <a:r>
              <a:rPr sz="2400" b="1" dirty="0">
                <a:cs typeface="Calibri"/>
              </a:rPr>
              <a:t>captioning</a:t>
            </a:r>
            <a:r>
              <a:rPr sz="2400" dirty="0">
                <a:cs typeface="Calibri"/>
              </a:rPr>
              <a:t>,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as</a:t>
            </a:r>
            <a:r>
              <a:rPr sz="2400" spc="-55" dirty="0">
                <a:cs typeface="Calibri"/>
              </a:rPr>
              <a:t> </a:t>
            </a:r>
            <a:r>
              <a:rPr sz="2400" dirty="0">
                <a:cs typeface="Calibri"/>
              </a:rPr>
              <a:t>well</a:t>
            </a:r>
            <a:r>
              <a:rPr sz="2400" spc="-60" dirty="0">
                <a:cs typeface="Calibri"/>
              </a:rPr>
              <a:t> </a:t>
            </a:r>
            <a:r>
              <a:rPr sz="2400" dirty="0">
                <a:cs typeface="Calibri"/>
              </a:rPr>
              <a:t>as</a:t>
            </a:r>
            <a:r>
              <a:rPr sz="2400" spc="-55" dirty="0">
                <a:cs typeface="Calibri"/>
              </a:rPr>
              <a:t> </a:t>
            </a:r>
            <a:r>
              <a:rPr sz="2400" dirty="0">
                <a:highlight>
                  <a:srgbClr val="FFFF00"/>
                </a:highlight>
                <a:cs typeface="Calibri"/>
              </a:rPr>
              <a:t>language</a:t>
            </a:r>
            <a:r>
              <a:rPr sz="2400" spc="-45" dirty="0">
                <a:highlight>
                  <a:srgbClr val="FFFF00"/>
                </a:highlight>
                <a:cs typeface="Calibri"/>
              </a:rPr>
              <a:t> </a:t>
            </a:r>
            <a:r>
              <a:rPr sz="2400" spc="-10" dirty="0">
                <a:highlight>
                  <a:srgbClr val="FFFF00"/>
                </a:highlight>
                <a:cs typeface="Calibri"/>
              </a:rPr>
              <a:t>models</a:t>
            </a:r>
            <a:endParaRPr sz="2400" dirty="0">
              <a:highlight>
                <a:srgbClr val="FFFF00"/>
              </a:highlight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230" algn="l"/>
              </a:tabLst>
            </a:pPr>
            <a:r>
              <a:rPr sz="2400" dirty="0">
                <a:solidFill>
                  <a:srgbClr val="FF30EE"/>
                </a:solidFill>
                <a:cs typeface="Calibri"/>
              </a:rPr>
              <a:t>LSTMs</a:t>
            </a:r>
            <a:r>
              <a:rPr sz="2400" spc="-50" dirty="0">
                <a:solidFill>
                  <a:srgbClr val="FF30EE"/>
                </a:solidFill>
                <a:cs typeface="Calibri"/>
              </a:rPr>
              <a:t> </a:t>
            </a:r>
            <a:r>
              <a:rPr sz="2400" dirty="0">
                <a:cs typeface="Calibri"/>
              </a:rPr>
              <a:t>became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the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dominant</a:t>
            </a:r>
            <a:r>
              <a:rPr sz="2400" spc="-55" dirty="0">
                <a:solidFill>
                  <a:srgbClr val="FF30EE"/>
                </a:solidFill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approach</a:t>
            </a:r>
            <a:r>
              <a:rPr sz="2400" spc="-40" dirty="0">
                <a:solidFill>
                  <a:srgbClr val="FF30EE"/>
                </a:solidFill>
                <a:cs typeface="Calibri"/>
              </a:rPr>
              <a:t> </a:t>
            </a:r>
            <a:r>
              <a:rPr sz="2400" dirty="0">
                <a:cs typeface="Calibri"/>
              </a:rPr>
              <a:t>for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most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NLP</a:t>
            </a:r>
            <a:r>
              <a:rPr sz="2400" spc="-45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tasks</a:t>
            </a:r>
            <a:endParaRPr sz="2400" dirty="0"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370"/>
              </a:spcBef>
              <a:buFont typeface="Wingdings" panose="05000000000000000000" pitchFamily="2" charset="2"/>
              <a:buChar char="§"/>
            </a:pPr>
            <a:endParaRPr sz="2400" dirty="0">
              <a:cs typeface="Calibri"/>
            </a:endParaRPr>
          </a:p>
          <a:p>
            <a:pPr marL="354965" marR="5080" indent="-342900">
              <a:lnSpc>
                <a:spcPts val="2780"/>
              </a:lnSpc>
              <a:spcBef>
                <a:spcPts val="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solidFill>
                  <a:srgbClr val="FF30EE"/>
                </a:solidFill>
                <a:cs typeface="Calibri"/>
              </a:rPr>
              <a:t>Now</a:t>
            </a:r>
            <a:r>
              <a:rPr sz="2400" spc="-55" dirty="0">
                <a:solidFill>
                  <a:srgbClr val="FF30EE"/>
                </a:solidFill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(2021</a:t>
            </a:r>
            <a:r>
              <a:rPr lang="en-GB" sz="2400" dirty="0">
                <a:solidFill>
                  <a:srgbClr val="FF30EE"/>
                </a:solidFill>
                <a:cs typeface="Calibri"/>
              </a:rPr>
              <a:t>-2025</a:t>
            </a:r>
            <a:r>
              <a:rPr sz="2400" dirty="0">
                <a:solidFill>
                  <a:srgbClr val="FF30EE"/>
                </a:solidFill>
                <a:cs typeface="Calibri"/>
              </a:rPr>
              <a:t>)</a:t>
            </a:r>
            <a:r>
              <a:rPr sz="2400" dirty="0">
                <a:cs typeface="Calibri"/>
              </a:rPr>
              <a:t>,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other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approaches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(e.g.,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Transformers</a:t>
            </a:r>
            <a:r>
              <a:rPr sz="2400" dirty="0">
                <a:cs typeface="Calibri"/>
              </a:rPr>
              <a:t>)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have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become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dominant</a:t>
            </a:r>
            <a:r>
              <a:rPr sz="2400" spc="-55" dirty="0">
                <a:cs typeface="Calibri"/>
              </a:rPr>
              <a:t> </a:t>
            </a:r>
            <a:r>
              <a:rPr sz="2400" dirty="0">
                <a:cs typeface="Calibri"/>
              </a:rPr>
              <a:t>for</a:t>
            </a:r>
            <a:r>
              <a:rPr sz="2400" spc="-50" dirty="0">
                <a:cs typeface="Calibri"/>
              </a:rPr>
              <a:t> </a:t>
            </a:r>
            <a:r>
              <a:rPr sz="2400" spc="-20" dirty="0">
                <a:cs typeface="Calibri"/>
              </a:rPr>
              <a:t>many </a:t>
            </a:r>
            <a:r>
              <a:rPr sz="2400" spc="-10" dirty="0">
                <a:cs typeface="Calibri"/>
              </a:rPr>
              <a:t>tasks</a:t>
            </a:r>
            <a:endParaRPr sz="2400" dirty="0"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55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230" algn="l"/>
              </a:tabLst>
            </a:pPr>
            <a:r>
              <a:rPr sz="2400" dirty="0">
                <a:cs typeface="Calibri"/>
              </a:rPr>
              <a:t>For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example,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in</a:t>
            </a:r>
            <a:r>
              <a:rPr sz="2400" spc="-45" dirty="0">
                <a:cs typeface="Calibri"/>
              </a:rPr>
              <a:t> </a:t>
            </a:r>
            <a:r>
              <a:rPr sz="2400" b="1" dirty="0">
                <a:cs typeface="Calibri"/>
              </a:rPr>
              <a:t>WMT</a:t>
            </a:r>
            <a:r>
              <a:rPr sz="2400" b="1" spc="-55" dirty="0">
                <a:cs typeface="Calibri"/>
              </a:rPr>
              <a:t> </a:t>
            </a:r>
            <a:r>
              <a:rPr sz="2400" dirty="0">
                <a:cs typeface="Calibri"/>
              </a:rPr>
              <a:t>(a</a:t>
            </a:r>
            <a:r>
              <a:rPr sz="2400" spc="-55" dirty="0">
                <a:cs typeface="Calibri"/>
              </a:rPr>
              <a:t> </a:t>
            </a:r>
            <a:r>
              <a:rPr sz="2400" dirty="0">
                <a:cs typeface="Calibri"/>
              </a:rPr>
              <a:t>Machine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Translation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cs typeface="Calibri"/>
              </a:rPr>
              <a:t>conference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+</a:t>
            </a:r>
            <a:r>
              <a:rPr sz="2400" spc="-45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competition):</a:t>
            </a:r>
            <a:endParaRPr sz="2400" dirty="0"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Wingdings" panose="05000000000000000000" pitchFamily="2" charset="2"/>
              <a:buChar char="§"/>
              <a:tabLst>
                <a:tab pos="697230" algn="l"/>
              </a:tabLst>
            </a:pPr>
            <a:r>
              <a:rPr sz="2400" dirty="0">
                <a:cs typeface="Calibri"/>
              </a:rPr>
              <a:t>In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WMT</a:t>
            </a:r>
            <a:r>
              <a:rPr sz="2400" spc="-35" dirty="0">
                <a:solidFill>
                  <a:srgbClr val="FF30EE"/>
                </a:solidFill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2016</a:t>
            </a:r>
            <a:r>
              <a:rPr sz="2400" dirty="0">
                <a:cs typeface="Calibri"/>
              </a:rPr>
              <a:t>,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the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summary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report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contains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solidFill>
                  <a:srgbClr val="5D4B3C"/>
                </a:solidFill>
                <a:cs typeface="Calibri"/>
              </a:rPr>
              <a:t>“</a:t>
            </a:r>
            <a:r>
              <a:rPr sz="2400" dirty="0">
                <a:solidFill>
                  <a:srgbClr val="FF30EE"/>
                </a:solidFill>
                <a:cs typeface="Calibri"/>
              </a:rPr>
              <a:t>RNN</a:t>
            </a:r>
            <a:r>
              <a:rPr sz="2400" dirty="0">
                <a:solidFill>
                  <a:srgbClr val="5D4B3C"/>
                </a:solidFill>
                <a:cs typeface="Calibri"/>
              </a:rPr>
              <a:t>”</a:t>
            </a:r>
            <a:r>
              <a:rPr sz="2400" spc="-40" dirty="0">
                <a:solidFill>
                  <a:srgbClr val="5D4B3C"/>
                </a:solidFill>
                <a:cs typeface="Calibri"/>
              </a:rPr>
              <a:t> </a:t>
            </a:r>
            <a:r>
              <a:rPr sz="2400" dirty="0">
                <a:solidFill>
                  <a:srgbClr val="5D4B3C"/>
                </a:solidFill>
                <a:cs typeface="Calibri"/>
              </a:rPr>
              <a:t>44</a:t>
            </a:r>
            <a:r>
              <a:rPr sz="2400" spc="-40" dirty="0">
                <a:solidFill>
                  <a:srgbClr val="5D4B3C"/>
                </a:solidFill>
                <a:cs typeface="Calibri"/>
              </a:rPr>
              <a:t> </a:t>
            </a:r>
            <a:r>
              <a:rPr sz="2400" spc="-10" dirty="0">
                <a:cs typeface="Calibri"/>
              </a:rPr>
              <a:t>times</a:t>
            </a:r>
            <a:endParaRPr sz="2400" dirty="0"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Wingdings" panose="05000000000000000000" pitchFamily="2" charset="2"/>
              <a:buChar char="§"/>
              <a:tabLst>
                <a:tab pos="697230" algn="l"/>
              </a:tabLst>
            </a:pPr>
            <a:r>
              <a:rPr sz="2400" dirty="0">
                <a:cs typeface="Calibri"/>
              </a:rPr>
              <a:t>In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WMT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2019: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solidFill>
                  <a:srgbClr val="5D4B3C"/>
                </a:solidFill>
                <a:cs typeface="Calibri"/>
              </a:rPr>
              <a:t>“</a:t>
            </a:r>
            <a:r>
              <a:rPr sz="2400" dirty="0">
                <a:solidFill>
                  <a:srgbClr val="FF30EE"/>
                </a:solidFill>
                <a:cs typeface="Calibri"/>
              </a:rPr>
              <a:t>RNN</a:t>
            </a:r>
            <a:r>
              <a:rPr sz="2400" dirty="0">
                <a:solidFill>
                  <a:srgbClr val="5D4B3C"/>
                </a:solidFill>
                <a:cs typeface="Calibri"/>
              </a:rPr>
              <a:t>”</a:t>
            </a:r>
            <a:r>
              <a:rPr sz="2400" spc="-35" dirty="0">
                <a:solidFill>
                  <a:srgbClr val="5D4B3C"/>
                </a:solidFill>
                <a:cs typeface="Calibri"/>
              </a:rPr>
              <a:t> </a:t>
            </a:r>
            <a:r>
              <a:rPr sz="2400" dirty="0">
                <a:solidFill>
                  <a:srgbClr val="5D4B3C"/>
                </a:solidFill>
                <a:cs typeface="Calibri"/>
              </a:rPr>
              <a:t>7</a:t>
            </a:r>
            <a:r>
              <a:rPr sz="2400" spc="-40" dirty="0">
                <a:solidFill>
                  <a:srgbClr val="5D4B3C"/>
                </a:solidFill>
                <a:cs typeface="Calibri"/>
              </a:rPr>
              <a:t> </a:t>
            </a:r>
            <a:r>
              <a:rPr sz="2400" dirty="0">
                <a:cs typeface="Calibri"/>
              </a:rPr>
              <a:t>times,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solidFill>
                  <a:srgbClr val="5D4B3C"/>
                </a:solidFill>
                <a:cs typeface="Calibri"/>
              </a:rPr>
              <a:t>”Transformer”</a:t>
            </a:r>
            <a:r>
              <a:rPr sz="2400" spc="-40" dirty="0">
                <a:solidFill>
                  <a:srgbClr val="5D4B3C"/>
                </a:solidFill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cs typeface="Calibri"/>
              </a:rPr>
              <a:t>105</a:t>
            </a:r>
            <a:r>
              <a:rPr sz="2400" spc="-35" dirty="0">
                <a:solidFill>
                  <a:srgbClr val="FF30EE"/>
                </a:solidFill>
                <a:cs typeface="Calibri"/>
              </a:rPr>
              <a:t> </a:t>
            </a:r>
            <a:r>
              <a:rPr sz="2400" spc="-10" dirty="0">
                <a:cs typeface="Calibri"/>
              </a:rPr>
              <a:t>times</a:t>
            </a:r>
            <a:endParaRPr sz="2400" dirty="0"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31AE5CD-157D-E3A7-C880-78122CAD2C0A}"/>
              </a:ext>
            </a:extLst>
          </p:cNvPr>
          <p:cNvSpPr txBox="1"/>
          <p:nvPr/>
        </p:nvSpPr>
        <p:spPr>
          <a:xfrm>
            <a:off x="2726222" y="6218428"/>
            <a:ext cx="762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000" b="1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"Findings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of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the</a:t>
            </a:r>
            <a:r>
              <a:rPr sz="1000" u="none" spc="-1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2016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Conference</a:t>
            </a:r>
            <a:r>
              <a:rPr sz="1000" u="none" spc="-1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on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Machine</a:t>
            </a:r>
            <a:r>
              <a:rPr sz="1000" u="none" spc="-1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Translation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(WMT16)",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Bojar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et</a:t>
            </a:r>
            <a:r>
              <a:rPr sz="1000" u="none" spc="-1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al.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2016,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http://www.statmt.org/wmt16/pdf/W16-2301.pdf</a:t>
            </a:r>
            <a:r>
              <a:rPr sz="1000" u="none" spc="-10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000" b="1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"Findings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of</a:t>
            </a:r>
            <a:r>
              <a:rPr sz="1000" u="none" spc="-3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the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2018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Conference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on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Machine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Translation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(WMT18)",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Bojar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et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al.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2018,</a:t>
            </a:r>
            <a:r>
              <a:rPr sz="1000" u="none" spc="-30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http://www.statmt.org/wmt18/pdf/WMT028.pdf</a:t>
            </a:r>
            <a:r>
              <a:rPr sz="1000" u="none" spc="-10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000" b="1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"Findings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of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the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spc="-10" dirty="0">
                <a:latin typeface="Calibri"/>
                <a:cs typeface="Calibri"/>
              </a:rPr>
              <a:t>2019Conference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on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Machine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Translation</a:t>
            </a:r>
            <a:r>
              <a:rPr sz="1000" u="none" spc="-2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(WMT19)",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Barrault</a:t>
            </a:r>
            <a:r>
              <a:rPr sz="1000" u="none" spc="-15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et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al.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none" dirty="0">
                <a:latin typeface="Calibri"/>
                <a:cs typeface="Calibri"/>
              </a:rPr>
              <a:t>2019,</a:t>
            </a:r>
            <a:r>
              <a:rPr sz="1000" u="none" spc="-20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http://www.statmt.org/wmt18/pdf/WMT028.pdf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5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B01-ABCC-A1FB-8ACA-640CC7C8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B9DFEF-5729-5891-EE69-63F1A37E2019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Gated Recurrent Unit (Cho et al., 2014)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Simpler alternative to LSTM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Combines forget &amp; input gates [update gate].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FF0000"/>
                </a:solidFill>
              </a:rPr>
              <a:t>Merges cell and hidden states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Fewer parameters [</a:t>
            </a:r>
            <a:r>
              <a:rPr lang="en-GB" sz="2800" b="1" dirty="0"/>
              <a:t>faster training</a:t>
            </a:r>
            <a:r>
              <a:rPr lang="en-GB" sz="2800" dirty="0"/>
              <a:t>]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BEBA22-97E6-EAAC-2DA3-4C2A03F6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GRU Overview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6E5B0-89D4-75E8-C47E-65E7838D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42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4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0B97D-35CF-BC60-AC88-5C6A5C94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39B650-B068-5311-65B6-D711D2293103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BF97A8-8F20-62A0-0944-6F741D9E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LSTM vs GRU Summary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A2ADB-F7AA-368C-6E09-16CFC495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43</a:t>
            </a:fld>
            <a:r>
              <a:rPr lang="en-GB"/>
              <a:t>.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3CF55A-B203-23DF-4E2D-65B8D8821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761244"/>
              </p:ext>
            </p:extLst>
          </p:nvPr>
        </p:nvGraphicFramePr>
        <p:xfrm>
          <a:off x="370192" y="1340452"/>
          <a:ext cx="11166066" cy="41770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722022">
                  <a:extLst>
                    <a:ext uri="{9D8B030D-6E8A-4147-A177-3AD203B41FA5}">
                      <a16:colId xmlns:a16="http://schemas.microsoft.com/office/drawing/2014/main" val="2673587135"/>
                    </a:ext>
                  </a:extLst>
                </a:gridCol>
                <a:gridCol w="3722022">
                  <a:extLst>
                    <a:ext uri="{9D8B030D-6E8A-4147-A177-3AD203B41FA5}">
                      <a16:colId xmlns:a16="http://schemas.microsoft.com/office/drawing/2014/main" val="588115133"/>
                    </a:ext>
                  </a:extLst>
                </a:gridCol>
                <a:gridCol w="3722022">
                  <a:extLst>
                    <a:ext uri="{9D8B030D-6E8A-4147-A177-3AD203B41FA5}">
                      <a16:colId xmlns:a16="http://schemas.microsoft.com/office/drawing/2014/main" val="37252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Feature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LSTM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>
                          <a:effectLst/>
                        </a:rPr>
                        <a:t>GRU</a:t>
                      </a:r>
                      <a:endParaRPr lang="en-GB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84151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Gates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3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2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738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Memory cell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Yes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No (merged)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300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Complexity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Higher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Lower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31057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Best for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Long sequences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GB" sz="2400" kern="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2400" kern="100" dirty="0">
                          <a:effectLst/>
                        </a:rPr>
                        <a:t>Smaller datasets</a:t>
                      </a:r>
                      <a:endParaRPr lang="en-GB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17995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40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55" dirty="0"/>
              <a:t> </a:t>
            </a:r>
            <a:r>
              <a:rPr dirty="0"/>
              <a:t>text</a:t>
            </a:r>
            <a:r>
              <a:rPr spc="-4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dirty="0"/>
              <a:t>RNN</a:t>
            </a:r>
            <a:r>
              <a:rPr spc="-45" dirty="0"/>
              <a:t> </a:t>
            </a:r>
            <a:r>
              <a:rPr dirty="0"/>
              <a:t>Language</a:t>
            </a:r>
            <a:r>
              <a:rPr spc="-45" dirty="0"/>
              <a:t> </a:t>
            </a:r>
            <a:r>
              <a:rPr spc="-10" dirty="0"/>
              <a:t>Model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032" y="1075435"/>
            <a:ext cx="10782735" cy="172098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cs typeface="Calibri"/>
              </a:rPr>
              <a:t>Let’s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have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some</a:t>
            </a:r>
            <a:r>
              <a:rPr sz="2400" spc="-35" dirty="0">
                <a:cs typeface="Calibri"/>
              </a:rPr>
              <a:t> </a:t>
            </a:r>
            <a:r>
              <a:rPr sz="2400" spc="-20" dirty="0">
                <a:cs typeface="Calibri"/>
              </a:rPr>
              <a:t>fun!</a:t>
            </a:r>
            <a:endParaRPr sz="24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cs typeface="Calibri"/>
              </a:rPr>
              <a:t>You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can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train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an</a:t>
            </a:r>
            <a:r>
              <a:rPr sz="2400" spc="-30" dirty="0">
                <a:cs typeface="Calibri"/>
              </a:rPr>
              <a:t> </a:t>
            </a:r>
            <a:r>
              <a:rPr sz="2400" spc="-20" dirty="0">
                <a:cs typeface="Calibri"/>
              </a:rPr>
              <a:t>RNN-</a:t>
            </a:r>
            <a:r>
              <a:rPr sz="2400" dirty="0">
                <a:cs typeface="Calibri"/>
              </a:rPr>
              <a:t>LM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on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any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kind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of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text,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then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generate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text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in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that</a:t>
            </a:r>
            <a:r>
              <a:rPr sz="2400" spc="-35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style.</a:t>
            </a:r>
            <a:endParaRPr sz="24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spc="-10" dirty="0">
                <a:cs typeface="Calibri"/>
              </a:rPr>
              <a:t>RNN-</a:t>
            </a:r>
            <a:r>
              <a:rPr sz="2400" dirty="0">
                <a:cs typeface="Calibri"/>
              </a:rPr>
              <a:t>LM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trained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on</a:t>
            </a:r>
            <a:r>
              <a:rPr sz="2400" spc="-40" dirty="0"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cs typeface="Calibri"/>
              </a:rPr>
              <a:t>Harry</a:t>
            </a:r>
            <a:r>
              <a:rPr sz="2400" i="1" spc="-3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cs typeface="Calibri"/>
              </a:rPr>
              <a:t>Potter</a:t>
            </a:r>
            <a:r>
              <a:rPr sz="2400" spc="-10" dirty="0">
                <a:cs typeface="Calibri"/>
              </a:rPr>
              <a:t>:</a:t>
            </a:r>
            <a:endParaRPr sz="2400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3138" y="6143244"/>
            <a:ext cx="7586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400" b="1" u="none" spc="130" dirty="0">
                <a:latin typeface="Calibri"/>
                <a:cs typeface="Calibri"/>
              </a:rPr>
              <a:t> 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https://medium.com/deep-writing/harry-</a:t>
            </a:r>
            <a:r>
              <a:rPr sz="1400" u="sng" spc="-25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potter-</a:t>
            </a:r>
            <a:r>
              <a:rPr sz="14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written-</a:t>
            </a:r>
            <a:r>
              <a:rPr sz="1400" u="sng" spc="-25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by-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artificial-intelligence-8a9431803da6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2449" y="3564811"/>
            <a:ext cx="7465228" cy="22891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6915" y="1998921"/>
            <a:ext cx="2785729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243840" y="422910"/>
            <a:ext cx="10515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55" dirty="0"/>
              <a:t> </a:t>
            </a:r>
            <a:r>
              <a:rPr lang="en-GB" spc="-55" dirty="0"/>
              <a:t>a TV show Episode with LSTM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9914890" cy="172098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cs typeface="Calibri"/>
              </a:rPr>
              <a:t>Let’s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have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some</a:t>
            </a:r>
            <a:r>
              <a:rPr sz="2400" spc="-35" dirty="0">
                <a:cs typeface="Calibri"/>
              </a:rPr>
              <a:t> </a:t>
            </a:r>
            <a:r>
              <a:rPr sz="2400" spc="-20" dirty="0">
                <a:cs typeface="Calibri"/>
              </a:rPr>
              <a:t>fun!</a:t>
            </a:r>
            <a:endParaRPr sz="24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2400" dirty="0">
                <a:cs typeface="Calibri"/>
              </a:rPr>
              <a:t>You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can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train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an</a:t>
            </a:r>
            <a:r>
              <a:rPr sz="2400" spc="-30" dirty="0">
                <a:cs typeface="Calibri"/>
              </a:rPr>
              <a:t> </a:t>
            </a:r>
            <a:r>
              <a:rPr lang="en-GB" sz="2400" spc="-20" dirty="0">
                <a:cs typeface="Calibri"/>
              </a:rPr>
              <a:t>LSTM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on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any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kind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of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text,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then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generate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text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in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that</a:t>
            </a:r>
            <a:r>
              <a:rPr sz="2400" spc="-35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style.</a:t>
            </a:r>
            <a:endParaRPr sz="24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GB" sz="2400" spc="-10" dirty="0">
                <a:cs typeface="Calibri"/>
              </a:rPr>
              <a:t>LSTM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trained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on</a:t>
            </a:r>
            <a:r>
              <a:rPr lang="en-GB" sz="2400" spc="-30" dirty="0">
                <a:cs typeface="Calibri"/>
              </a:rPr>
              <a:t> tv series script</a:t>
            </a:r>
            <a:r>
              <a:rPr sz="2400" spc="-10" dirty="0">
                <a:cs typeface="Calibri"/>
              </a:rPr>
              <a:t>:</a:t>
            </a:r>
            <a:endParaRPr sz="2400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5998" y="6310658"/>
            <a:ext cx="563471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400" b="1" u="none" spc="-55" dirty="0">
                <a:latin typeface="Calibri"/>
                <a:cs typeface="Calibri"/>
              </a:rPr>
              <a:t> </a:t>
            </a:r>
            <a:r>
              <a:rPr lang="en-GB"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https://medium.com/deep-writing/silicon-valley-a-new-episode-written-by-ai-a8f832645bc2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50D58-0C13-88F6-03FD-2ED21711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418" y="1935927"/>
            <a:ext cx="4859505" cy="4245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21FA-260A-20A6-DF03-3FC5E01F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1B67F-BD5C-5B40-C4C2-6C8D59C3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Ethical Reflection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C68A1-2809-4F40-FECA-8C286C7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EF03-9E83-3B01-6F40-9B23D7A15E94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FF0000"/>
                </a:solidFill>
              </a:rPr>
              <a:t>Neural LMs can</a:t>
            </a:r>
          </a:p>
          <a:p>
            <a:pPr lvl="0"/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/>
              <a:t>Memorise sensitive data from training sets.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/>
              <a:t>Reflect or amplify social bias.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2000" dirty="0"/>
              <a:t>Generate plausible but false text.</a:t>
            </a:r>
          </a:p>
          <a:p>
            <a:pPr lvl="0"/>
            <a:endParaRPr lang="en-GB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Best practice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/>
              <a:t>Use differential privacy, filtered datasets, and bias audits.</a:t>
            </a:r>
          </a:p>
        </p:txBody>
      </p:sp>
    </p:spTree>
    <p:extLst>
      <p:ext uri="{BB962C8B-B14F-4D97-AF65-F5344CB8AC3E}">
        <p14:creationId xmlns:p14="http://schemas.microsoft.com/office/powerpoint/2010/main" val="26640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F421D-E074-2B0E-AFD3-B3D20F83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B2A790-5A81-5D63-681C-3D1151E8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A755E-40F6-DF05-2C3B-5131D094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7D98A-FC75-4C77-0210-D39996DD4D35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Neural LMs predict the next token in context.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RNNs capture </a:t>
            </a:r>
            <a:r>
              <a:rPr lang="en-GB" sz="2800" dirty="0">
                <a:highlight>
                  <a:srgbClr val="FFFF00"/>
                </a:highlight>
              </a:rPr>
              <a:t>sequential memory</a:t>
            </a:r>
            <a:r>
              <a:rPr lang="en-GB" sz="2800" dirty="0"/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LSTMs and GRUs solve </a:t>
            </a:r>
            <a:r>
              <a:rPr lang="en-GB" sz="2800" dirty="0">
                <a:solidFill>
                  <a:srgbClr val="FF0000"/>
                </a:solidFill>
              </a:rPr>
              <a:t>gradient problems</a:t>
            </a:r>
            <a:r>
              <a:rPr lang="en-GB" sz="2800" dirty="0"/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Gradient clipping and gating = </a:t>
            </a:r>
            <a:r>
              <a:rPr lang="en-GB" sz="2800" dirty="0">
                <a:solidFill>
                  <a:srgbClr val="1E5423"/>
                </a:solidFill>
              </a:rPr>
              <a:t>stable learning</a:t>
            </a:r>
            <a:r>
              <a:rPr lang="en-GB" sz="2800" dirty="0"/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Ethical AI = mindful data and deployment.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54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9449-B847-042C-9B67-E4460F23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620EA-7153-12F9-EEE7-FB2907EF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66" y="2763720"/>
            <a:ext cx="4513249" cy="597101"/>
          </a:xfrm>
        </p:spPr>
        <p:txBody>
          <a:bodyPr/>
          <a:lstStyle/>
          <a:p>
            <a:r>
              <a:rPr lang="en-GB" dirty="0"/>
              <a:t>Practical &amp; Wrap-Up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69574-C9AC-47C0-48A5-0DED6C5F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48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9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278-0D88-0712-AA6C-FBC3583E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EF82A-43F9-3AFD-85DC-1EE77316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14" y="2935416"/>
            <a:ext cx="2930680" cy="59710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7008-19AD-6EA5-92A4-4A5A3292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49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3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487A1-FB45-FD85-3433-E02FD1ED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98D55-B9EF-2867-1017-8C5E6E7E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From Traditional to Neural LMs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261FB-9946-9CCE-C886-CED4EBFF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1B792-DA80-149F-8E7F-FDBBC055E943}"/>
              </a:ext>
            </a:extLst>
          </p:cNvPr>
          <p:cNvSpPr txBox="1"/>
          <p:nvPr/>
        </p:nvSpPr>
        <p:spPr>
          <a:xfrm>
            <a:off x="386614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Traditional n-gram models:</a:t>
            </a:r>
          </a:p>
          <a:p>
            <a:pPr marL="1371600" lvl="2" indent="-4572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Count word co-occurrences.</a:t>
            </a:r>
          </a:p>
          <a:p>
            <a:pPr marL="1371600" lvl="2" indent="-4572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Limited by fixed window size.</a:t>
            </a:r>
          </a:p>
          <a:p>
            <a:pPr algn="just">
              <a:spcAft>
                <a:spcPts val="1200"/>
              </a:spcAft>
            </a:pPr>
            <a:endParaRPr lang="en-GB" sz="28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Neural models</a:t>
            </a:r>
          </a:p>
          <a:p>
            <a:pPr marL="1257300" lvl="2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Learn distributed representations.</a:t>
            </a:r>
          </a:p>
          <a:p>
            <a:pPr marL="1257300" lvl="2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Capture longer dependencies.</a:t>
            </a:r>
          </a:p>
          <a:p>
            <a:pPr marL="1257300" lvl="2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Generalise to unseen contexts.</a:t>
            </a:r>
          </a:p>
        </p:txBody>
      </p:sp>
    </p:spTree>
    <p:extLst>
      <p:ext uri="{BB962C8B-B14F-4D97-AF65-F5344CB8AC3E}">
        <p14:creationId xmlns:p14="http://schemas.microsoft.com/office/powerpoint/2010/main" val="287634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40" y="1174239"/>
            <a:ext cx="5541818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Introduction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Neural Networks</a:t>
            </a:r>
          </a:p>
          <a:p>
            <a:pPr marL="88065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Recurrent Neural Network (RNN)</a:t>
            </a:r>
          </a:p>
          <a:p>
            <a:pPr marL="423450" lvl="1" algn="just">
              <a:spcBef>
                <a:spcPts val="1200"/>
              </a:spcBef>
            </a:pPr>
            <a:endParaRPr lang="en-GB" sz="28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C8E84-9CD7-9025-0E7C-52C0F126704F}"/>
              </a:ext>
            </a:extLst>
          </p:cNvPr>
          <p:cNvSpPr txBox="1"/>
          <p:nvPr/>
        </p:nvSpPr>
        <p:spPr>
          <a:xfrm>
            <a:off x="5796797" y="1209363"/>
            <a:ext cx="5748657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200" dirty="0"/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Long Short-Term Memory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Gated Recurrent Unit (GRU)</a:t>
            </a:r>
          </a:p>
          <a:p>
            <a:pPr marL="880650" lvl="1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92E0-B818-0128-859C-16571D43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6E0720-4262-7A4A-44E1-9AB30D75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FEEDFORWARD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2B849-4F63-DC74-A11F-679A0D12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9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600FC-8C74-2012-D2DA-D435864C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46F0DB-EA7E-E92F-B507-B07FEEDD103D}"/>
              </a:ext>
            </a:extLst>
          </p:cNvPr>
          <p:cNvSpPr txBox="1"/>
          <p:nvPr/>
        </p:nvSpPr>
        <p:spPr>
          <a:xfrm>
            <a:off x="243840" y="1165612"/>
            <a:ext cx="11418771" cy="49359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A </a:t>
            </a:r>
            <a:r>
              <a:rPr lang="en-GB" sz="2800" b="1" dirty="0"/>
              <a:t>neural network</a:t>
            </a:r>
            <a:r>
              <a:rPr lang="en-GB" sz="2800" dirty="0"/>
              <a:t> is a type of </a:t>
            </a:r>
            <a:r>
              <a:rPr lang="en-GB" sz="2800" b="1" dirty="0"/>
              <a:t>machine learning model</a:t>
            </a:r>
            <a:r>
              <a:rPr lang="en-GB" sz="2800" dirty="0"/>
              <a:t> designed to recognize patterns and make decisions in a way that loosely mimics how the human brain works.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Consists of layers of “neurons” that transform input signals.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 Learns patterns from data via weight adjustments.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8A0AFB-43CD-0C1D-120C-D632E589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is Neural Network?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E73F4-DC04-8610-DD01-9459EF0D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B3493-1908-5628-19C0-5BDB3404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18" b="15927"/>
          <a:stretch>
            <a:fillRect/>
          </a:stretch>
        </p:blipFill>
        <p:spPr>
          <a:xfrm>
            <a:off x="3578906" y="4131735"/>
            <a:ext cx="4278161" cy="7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FA4F-E7BD-82AB-855C-49FAF30C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1E233-7E7B-25ED-965D-3967D7AB22A0}"/>
                  </a:ext>
                </a:extLst>
              </p:cNvPr>
              <p:cNvSpPr txBox="1"/>
              <p:nvPr/>
            </p:nvSpPr>
            <p:spPr>
              <a:xfrm>
                <a:off x="243840" y="1508290"/>
                <a:ext cx="11418771" cy="49359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solidFill>
                      <a:srgbClr val="FF0000"/>
                    </a:solidFill>
                  </a:rPr>
                  <a:t>Single Neuron Equation</a:t>
                </a:r>
              </a:p>
              <a:p>
                <a:pPr>
                  <a:spcBef>
                    <a:spcPts val="1200"/>
                  </a:spcBef>
                </a:pPr>
                <a:endParaRPr lang="en-GB" sz="2800" dirty="0"/>
              </a:p>
              <a:p>
                <a:pPr marL="457200" indent="-4572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solidFill>
                      <a:srgbClr val="7030A0"/>
                    </a:solidFill>
                  </a:rPr>
                  <a:t>In vector form</a:t>
                </a:r>
              </a:p>
              <a:p>
                <a:pPr marL="457200" indent="-4572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endParaRPr lang="en-GB" sz="2800" dirty="0"/>
              </a:p>
              <a:p>
                <a:pPr>
                  <a:spcBef>
                    <a:spcPts val="1200"/>
                  </a:spcBef>
                </a:pPr>
                <a:endParaRPr lang="en-GB" sz="2800" dirty="0"/>
              </a:p>
              <a:p>
                <a:r>
                  <a:rPr lang="en-GB" sz="2000" dirty="0"/>
                  <a:t>Where</a:t>
                </a:r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GB" sz="2000" b="1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GB" sz="2000" b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GB" sz="2000" b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r>
                          <a:rPr lang="ar-AE" sz="20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ar-AE" sz="20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</a:rPr>
                  <a:t>are the inputs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b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GB" sz="2000" b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r>
                          <a:rPr lang="ar-AE" sz="20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ar-AE" sz="20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ar-AE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</a:rPr>
                  <a:t>are the weights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</a:rPr>
                  <a:t>b = bias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ar-AE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GB" sz="2000" b="1" dirty="0">
                    <a:solidFill>
                      <a:schemeClr val="accent3">
                        <a:lumMod val="50000"/>
                      </a:schemeClr>
                    </a:solidFill>
                  </a:rPr>
                  <a:t>introduces non-linearity (so the network can model complex functions)</a:t>
                </a:r>
              </a:p>
              <a:p>
                <a:pPr marL="457200" indent="-4572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1E233-7E7B-25ED-965D-3967D7AB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508290"/>
                <a:ext cx="11418771" cy="4935929"/>
              </a:xfrm>
              <a:prstGeom prst="rect">
                <a:avLst/>
              </a:prstGeom>
              <a:blipFill>
                <a:blip r:embed="rId3"/>
                <a:stretch>
                  <a:fillRect l="-908" t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359DEAD-5803-A2D4-5182-6AC8DC89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Basic Structure of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D6B4B-5B25-129E-5EAA-06393818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03DF2-2E81-9944-987E-4BEC995F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46" y="1928552"/>
            <a:ext cx="6873722" cy="785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2ED8EE-DE7A-2570-8B72-9C9E3B64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209" y="2852045"/>
            <a:ext cx="3271537" cy="893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AFC451-C8F6-FEAE-661A-D0F32BFE0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048" y="3487485"/>
            <a:ext cx="1855383" cy="7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/>
    <TaxCatchAll xmlns="53d32d9e-c095-442e-adc4-e6c79097d37c" xsi:nil="true"/>
    <UoNDownloadGroupName xmlns="a971a1b4-650d-42e3-8b11-02ead6e7a351"/>
    <UoNDownloadPosition xmlns="a971a1b4-650d-42e3-8b11-02ead6e7a351" xsi:nil="true"/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 xsi:nil="true"/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19053</TotalTime>
  <Words>2734</Words>
  <Application>Microsoft Macintosh PowerPoint</Application>
  <PresentationFormat>Widescreen</PresentationFormat>
  <Paragraphs>470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Arial</vt:lpstr>
      <vt:lpstr>Calibri</vt:lpstr>
      <vt:lpstr>Cambria Math</vt:lpstr>
      <vt:lpstr>Open Sans</vt:lpstr>
      <vt:lpstr>Open Sans Extrabold</vt:lpstr>
      <vt:lpstr>Times New Roman</vt:lpstr>
      <vt:lpstr>Wingdings</vt:lpstr>
      <vt:lpstr>University of Northampton Template</vt:lpstr>
      <vt:lpstr>Neural Language Models</vt:lpstr>
      <vt:lpstr>When your phone finishes your sentences, or when ChatGPT writes a paragraph that makes sense.   how does it know what word comes next?  </vt:lpstr>
      <vt:lpstr>Learning Goals for Week 6</vt:lpstr>
      <vt:lpstr>Why Study Neural Language Models?</vt:lpstr>
      <vt:lpstr>From Traditional to Neural LMs</vt:lpstr>
      <vt:lpstr>Today’s Session</vt:lpstr>
      <vt:lpstr>FEEDFORWARD NEURAL NETWORKS</vt:lpstr>
      <vt:lpstr>What is Neural Network?</vt:lpstr>
      <vt:lpstr>Basic Structure of Neural Networks</vt:lpstr>
      <vt:lpstr>Basic Structure of Neural Networks</vt:lpstr>
      <vt:lpstr>Structure of Neural Networks</vt:lpstr>
      <vt:lpstr>How the Network Learns</vt:lpstr>
      <vt:lpstr>Limitations of Feedforward Networks</vt:lpstr>
      <vt:lpstr>RECURRENT NEURAL NETWORKS (RNNs)</vt:lpstr>
      <vt:lpstr>Intuition: Adding Memory</vt:lpstr>
      <vt:lpstr>Simple RNN Language Model</vt:lpstr>
      <vt:lpstr>The Simple RNN Language Model</vt:lpstr>
      <vt:lpstr>Training an RNN Language Model</vt:lpstr>
      <vt:lpstr>Training an RNN Language Model</vt:lpstr>
      <vt:lpstr>Training an RNN Language Model</vt:lpstr>
      <vt:lpstr>Training an RNN Language Model</vt:lpstr>
      <vt:lpstr>Training an RNN Language Model</vt:lpstr>
      <vt:lpstr>Backpropagation for RNNs</vt:lpstr>
      <vt:lpstr>Teacher Forcing</vt:lpstr>
      <vt:lpstr>Teacher Forcing</vt:lpstr>
      <vt:lpstr>GRADIENT CHALLENGES</vt:lpstr>
      <vt:lpstr>The BPTT Problem</vt:lpstr>
      <vt:lpstr>Vanishing Gradient (Concept)</vt:lpstr>
      <vt:lpstr>Vanishing gradient intuition</vt:lpstr>
      <vt:lpstr>Why is vanishing gradient a problem?</vt:lpstr>
      <vt:lpstr>Effect of vanishing gradient on RNN-LM</vt:lpstr>
      <vt:lpstr>Exploding Gradient (Concept)</vt:lpstr>
      <vt:lpstr>Why is exploding gradient a problem?</vt:lpstr>
      <vt:lpstr>How to fix the vanishing gradient problem?</vt:lpstr>
      <vt:lpstr>LONG SHORT-TERM MEMORY (LSTM)</vt:lpstr>
      <vt:lpstr>Long Short-Term Memory RNNs (LSTMs)</vt:lpstr>
      <vt:lpstr>Long Short-Term Memory (LSTM)</vt:lpstr>
      <vt:lpstr>Long Short-Term Memory (LSTM)</vt:lpstr>
      <vt:lpstr>Long Short-Term Memory (LSTM)</vt:lpstr>
      <vt:lpstr>Why LSTMs Work</vt:lpstr>
      <vt:lpstr>LSTMs: real-world success</vt:lpstr>
      <vt:lpstr>GRU Overview</vt:lpstr>
      <vt:lpstr>LSTM vs GRU Summary</vt:lpstr>
      <vt:lpstr>Generating text with an RNN Language Model</vt:lpstr>
      <vt:lpstr>Generating a TV show Episode with LSTM</vt:lpstr>
      <vt:lpstr>Ethical Reflection</vt:lpstr>
      <vt:lpstr>Summary</vt:lpstr>
      <vt:lpstr>Practical &amp; Wrap-Up</vt:lpstr>
      <vt:lpstr>Thank you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Gichuru Ryan</cp:lastModifiedBy>
  <cp:revision>48</cp:revision>
  <dcterms:created xsi:type="dcterms:W3CDTF">2025-09-17T02:44:08Z</dcterms:created>
  <dcterms:modified xsi:type="dcterms:W3CDTF">2025-11-12T17:42:37Z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